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2" r:id="rId4"/>
    <p:sldId id="274" r:id="rId5"/>
    <p:sldId id="273" r:id="rId6"/>
    <p:sldId id="263" r:id="rId7"/>
    <p:sldId id="264" r:id="rId8"/>
  </p:sldIdLst>
  <p:sldSz cx="7556500" cy="10693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лдияр Ануарбеков" initials="АА" lastIdx="1" clrIdx="0">
    <p:extLst>
      <p:ext uri="{19B8F6BF-5375-455C-9EA6-DF929625EA0E}">
        <p15:presenceInfo xmlns:p15="http://schemas.microsoft.com/office/powerpoint/2012/main" userId="S-1-5-21-3351178476-418281746-1783964060-1899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9A0"/>
    <a:srgbClr val="E6E6E6"/>
    <a:srgbClr val="535664"/>
    <a:srgbClr val="40444B"/>
    <a:srgbClr val="A2A2A2"/>
    <a:srgbClr val="4BC7F4"/>
    <a:srgbClr val="FF1515"/>
    <a:srgbClr val="FFABAB"/>
    <a:srgbClr val="FF7E7E"/>
    <a:srgbClr val="7DA1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20" autoAdjust="0"/>
    <p:restoredTop sz="93308" autoAdjust="0"/>
  </p:normalViewPr>
  <p:slideViewPr>
    <p:cSldViewPr snapToGrid="0">
      <p:cViewPr varScale="1">
        <p:scale>
          <a:sx n="69" d="100"/>
          <a:sy n="69" d="100"/>
        </p:scale>
        <p:origin x="3762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7" name="Shape 8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33580" y="1742806"/>
            <a:ext cx="3987166" cy="208661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134426" y="5988303"/>
            <a:ext cx="5293997" cy="26733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33580" y="1742806"/>
            <a:ext cx="3987166" cy="208661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134426" y="5988303"/>
            <a:ext cx="5293997" cy="26733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2720" y="1485301"/>
            <a:ext cx="1672590" cy="8826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0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378142" y="2459482"/>
            <a:ext cx="6806566" cy="705764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2720" y="1485301"/>
            <a:ext cx="1672590" cy="8826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378142" y="2459482"/>
            <a:ext cx="3289840" cy="705764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2720" y="1485301"/>
            <a:ext cx="1672590" cy="8826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4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2720" y="1485301"/>
            <a:ext cx="1672590" cy="8826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5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bg>
      <p:bgPr>
        <a:solidFill>
          <a:srgbClr val="EFF0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ircle"/>
          <p:cNvSpPr/>
          <p:nvPr/>
        </p:nvSpPr>
        <p:spPr>
          <a:xfrm>
            <a:off x="6954408" y="6902604"/>
            <a:ext cx="177107" cy="177107"/>
          </a:xfrm>
          <a:prstGeom prst="ellipse">
            <a:avLst/>
          </a:prstGeom>
          <a:solidFill>
            <a:srgbClr val="23242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78" name="Trend 2021."/>
          <p:cNvSpPr txBox="1"/>
          <p:nvPr/>
        </p:nvSpPr>
        <p:spPr>
          <a:xfrm>
            <a:off x="428247" y="3147880"/>
            <a:ext cx="879862" cy="10601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742" tIns="15742" rIns="15742" bIns="15742" anchor="ctr">
            <a:spAutoFit/>
          </a:bodyPr>
          <a:lstStyle/>
          <a:p>
            <a:pPr defTabSz="643584">
              <a:defRPr sz="2200">
                <a:solidFill>
                  <a:srgbClr val="2324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Trend 2021</a:t>
            </a:r>
            <a:r>
              <a:rPr>
                <a:solidFill>
                  <a:srgbClr val="F2DC4B"/>
                </a:solidFill>
              </a:rPr>
              <a:t>.</a:t>
            </a:r>
          </a:p>
        </p:txBody>
      </p:sp>
      <p:sp>
        <p:nvSpPr>
          <p:cNvPr id="79" name="Graphic 172"/>
          <p:cNvSpPr/>
          <p:nvPr/>
        </p:nvSpPr>
        <p:spPr>
          <a:xfrm>
            <a:off x="6975848" y="3632674"/>
            <a:ext cx="134228" cy="880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88" y="12343"/>
                </a:moveTo>
                <a:lnTo>
                  <a:pt x="1013" y="12343"/>
                </a:lnTo>
                <a:cubicBezTo>
                  <a:pt x="453" y="12343"/>
                  <a:pt x="0" y="11652"/>
                  <a:pt x="0" y="10800"/>
                </a:cubicBezTo>
                <a:cubicBezTo>
                  <a:pt x="0" y="9948"/>
                  <a:pt x="453" y="9257"/>
                  <a:pt x="1013" y="9257"/>
                </a:cubicBezTo>
                <a:lnTo>
                  <a:pt x="20588" y="9257"/>
                </a:lnTo>
                <a:cubicBezTo>
                  <a:pt x="21147" y="9257"/>
                  <a:pt x="21600" y="9948"/>
                  <a:pt x="21600" y="10800"/>
                </a:cubicBezTo>
                <a:cubicBezTo>
                  <a:pt x="21600" y="11652"/>
                  <a:pt x="21147" y="12343"/>
                  <a:pt x="20588" y="12343"/>
                </a:cubicBezTo>
                <a:close/>
                <a:moveTo>
                  <a:pt x="21600" y="1543"/>
                </a:moveTo>
                <a:cubicBezTo>
                  <a:pt x="21600" y="691"/>
                  <a:pt x="21147" y="0"/>
                  <a:pt x="20588" y="0"/>
                </a:cubicBezTo>
                <a:lnTo>
                  <a:pt x="1013" y="0"/>
                </a:lnTo>
                <a:cubicBezTo>
                  <a:pt x="453" y="0"/>
                  <a:pt x="0" y="691"/>
                  <a:pt x="0" y="1543"/>
                </a:cubicBezTo>
                <a:cubicBezTo>
                  <a:pt x="0" y="2395"/>
                  <a:pt x="453" y="3086"/>
                  <a:pt x="1013" y="3086"/>
                </a:cubicBezTo>
                <a:lnTo>
                  <a:pt x="20588" y="3086"/>
                </a:lnTo>
                <a:cubicBezTo>
                  <a:pt x="21147" y="3086"/>
                  <a:pt x="21600" y="2395"/>
                  <a:pt x="21600" y="1543"/>
                </a:cubicBezTo>
                <a:close/>
                <a:moveTo>
                  <a:pt x="21600" y="20057"/>
                </a:moveTo>
                <a:cubicBezTo>
                  <a:pt x="21600" y="19205"/>
                  <a:pt x="21147" y="18514"/>
                  <a:pt x="20588" y="18514"/>
                </a:cubicBezTo>
                <a:lnTo>
                  <a:pt x="1013" y="18514"/>
                </a:lnTo>
                <a:cubicBezTo>
                  <a:pt x="453" y="18514"/>
                  <a:pt x="0" y="19205"/>
                  <a:pt x="0" y="20057"/>
                </a:cubicBezTo>
                <a:cubicBezTo>
                  <a:pt x="0" y="20909"/>
                  <a:pt x="453" y="21600"/>
                  <a:pt x="1013" y="21600"/>
                </a:cubicBezTo>
                <a:lnTo>
                  <a:pt x="20588" y="21600"/>
                </a:lnTo>
                <a:cubicBezTo>
                  <a:pt x="21147" y="21600"/>
                  <a:pt x="21600" y="20909"/>
                  <a:pt x="21600" y="20057"/>
                </a:cubicBezTo>
                <a:close/>
              </a:path>
            </a:pathLst>
          </a:custGeom>
          <a:solidFill>
            <a:srgbClr val="93969C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80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953123" y="6941409"/>
            <a:ext cx="182300" cy="163883"/>
          </a:xfrm>
          <a:prstGeom prst="rect">
            <a:avLst/>
          </a:prstGeom>
        </p:spPr>
        <p:txBody>
          <a:bodyPr lIns="14168" tIns="14168" rIns="14168" bIns="14168"/>
          <a:lstStyle>
            <a:lvl1pPr algn="ctr" defTabSz="643584">
              <a:defRPr sz="1000" b="1">
                <a:solidFill>
                  <a:srgbClr val="F0F0F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377825" y="428231"/>
            <a:ext cx="6800850" cy="20668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377825" y="2495126"/>
            <a:ext cx="6800850" cy="8198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917734" y="9944861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tagram.com/bcc.invest?igsh=bTBldmhlejdveXUx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s://www.bcc-invest.kz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10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hyperlink" Target="https://t.me/bcc_invest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BCC_Invest_weekly_22.01.2024.001.jpeg" descr="BCC_Invest_weekly_22.01.2024.00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object 7"/>
          <p:cNvSpPr txBox="1">
            <a:spLocks noGrp="1"/>
          </p:cNvSpPr>
          <p:nvPr>
            <p:ph type="title"/>
          </p:nvPr>
        </p:nvSpPr>
        <p:spPr>
          <a:xfrm>
            <a:off x="666879" y="1869806"/>
            <a:ext cx="5258886" cy="1345689"/>
          </a:xfrm>
          <a:prstGeom prst="rect">
            <a:avLst/>
          </a:prstGeom>
        </p:spPr>
        <p:txBody>
          <a:bodyPr/>
          <a:lstStyle/>
          <a:p>
            <a:pPr marR="4927" indent="12319" defTabSz="886968">
              <a:spcBef>
                <a:spcPts val="1800"/>
              </a:spcBef>
              <a:defRPr sz="4365" b="0" cap="all" spc="-99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kk-KZ" dirty="0"/>
              <a:t>Апталық </a:t>
            </a:r>
            <a:br>
              <a:rPr lang="kk-KZ" dirty="0"/>
            </a:br>
            <a:r>
              <a:rPr lang="kk-KZ" dirty="0">
                <a:solidFill>
                  <a:srgbClr val="8BC9A0"/>
                </a:solidFill>
              </a:rPr>
              <a:t>шолу</a:t>
            </a:r>
            <a:r>
              <a:rPr lang="kk-KZ" dirty="0"/>
              <a:t> </a:t>
            </a:r>
            <a:endParaRPr dirty="0"/>
          </a:p>
        </p:txBody>
      </p:sp>
      <p:sp>
        <p:nvSpPr>
          <p:cNvPr id="91" name="object 8"/>
          <p:cNvSpPr txBox="1"/>
          <p:nvPr/>
        </p:nvSpPr>
        <p:spPr>
          <a:xfrm>
            <a:off x="660296" y="3353194"/>
            <a:ext cx="592338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4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dirty="0"/>
              <a:t>2025 </a:t>
            </a:r>
            <a:r>
              <a:rPr lang="ru-RU" dirty="0" err="1"/>
              <a:t>жылғы</a:t>
            </a:r>
            <a:r>
              <a:rPr lang="ru-RU" dirty="0"/>
              <a:t> </a:t>
            </a:r>
            <a:r>
              <a:rPr lang="en-US" dirty="0"/>
              <a:t>18</a:t>
            </a:r>
            <a:r>
              <a:rPr lang="ru-RU" dirty="0"/>
              <a:t>  – </a:t>
            </a:r>
            <a:r>
              <a:rPr lang="en-US" dirty="0"/>
              <a:t>22</a:t>
            </a:r>
            <a:r>
              <a:rPr lang="ru-RU" dirty="0"/>
              <a:t> </a:t>
            </a:r>
            <a:r>
              <a:rPr lang="kk-KZ" dirty="0"/>
              <a:t>тамыз</a:t>
            </a:r>
            <a:endParaRPr dirty="0"/>
          </a:p>
        </p:txBody>
      </p:sp>
      <p:pic>
        <p:nvPicPr>
          <p:cNvPr id="92" name="Group-2.png" descr="Group-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0167" y="343587"/>
            <a:ext cx="1708690" cy="4403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"/>
          <p:cNvSpPr/>
          <p:nvPr/>
        </p:nvSpPr>
        <p:spPr>
          <a:xfrm rot="16200000">
            <a:off x="1972709" y="4304470"/>
            <a:ext cx="1931892" cy="45533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8" extrusionOk="0">
                <a:moveTo>
                  <a:pt x="11747" y="21404"/>
                </a:moveTo>
                <a:cubicBezTo>
                  <a:pt x="11499" y="21525"/>
                  <a:pt x="11135" y="21593"/>
                  <a:pt x="10756" y="21588"/>
                </a:cubicBezTo>
                <a:cubicBezTo>
                  <a:pt x="10403" y="21584"/>
                  <a:pt x="10070" y="21517"/>
                  <a:pt x="9839" y="21404"/>
                </a:cubicBezTo>
                <a:lnTo>
                  <a:pt x="507" y="17204"/>
                </a:lnTo>
                <a:cubicBezTo>
                  <a:pt x="347" y="17144"/>
                  <a:pt x="219" y="17071"/>
                  <a:pt x="131" y="16989"/>
                </a:cubicBezTo>
                <a:cubicBezTo>
                  <a:pt x="54" y="16917"/>
                  <a:pt x="10" y="16839"/>
                  <a:pt x="0" y="16760"/>
                </a:cubicBezTo>
                <a:lnTo>
                  <a:pt x="0" y="478"/>
                </a:lnTo>
                <a:cubicBezTo>
                  <a:pt x="2" y="346"/>
                  <a:pt x="133" y="221"/>
                  <a:pt x="361" y="131"/>
                </a:cubicBezTo>
                <a:cubicBezTo>
                  <a:pt x="598" y="38"/>
                  <a:pt x="917" y="-7"/>
                  <a:pt x="1238" y="7"/>
                </a:cubicBezTo>
                <a:lnTo>
                  <a:pt x="20482" y="0"/>
                </a:lnTo>
                <a:cubicBezTo>
                  <a:pt x="20774" y="2"/>
                  <a:pt x="21053" y="52"/>
                  <a:pt x="21260" y="139"/>
                </a:cubicBezTo>
                <a:cubicBezTo>
                  <a:pt x="21476" y="231"/>
                  <a:pt x="21595" y="356"/>
                  <a:pt x="21589" y="486"/>
                </a:cubicBezTo>
                <a:lnTo>
                  <a:pt x="21600" y="16753"/>
                </a:lnTo>
                <a:cubicBezTo>
                  <a:pt x="21597" y="16833"/>
                  <a:pt x="21558" y="16912"/>
                  <a:pt x="21486" y="16986"/>
                </a:cubicBezTo>
                <a:cubicBezTo>
                  <a:pt x="21419" y="17055"/>
                  <a:pt x="21324" y="17118"/>
                  <a:pt x="21205" y="17173"/>
                </a:cubicBezTo>
                <a:lnTo>
                  <a:pt x="11747" y="21404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355600" dist="42552" dir="5400000" rotWithShape="0">
              <a:srgbClr val="000000">
                <a:alpha val="7347"/>
              </a:srgbClr>
            </a:outerShdw>
          </a:effectLst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pic>
        <p:nvPicPr>
          <p:cNvPr id="94" name="Рисунок 51" descr="Рисунок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6334" y="497710"/>
            <a:ext cx="11906823" cy="10845067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object 3"/>
          <p:cNvSpPr txBox="1">
            <a:spLocks noGrp="1"/>
          </p:cNvSpPr>
          <p:nvPr>
            <p:ph type="title"/>
          </p:nvPr>
        </p:nvSpPr>
        <p:spPr>
          <a:xfrm>
            <a:off x="675785" y="2091778"/>
            <a:ext cx="5640931" cy="43204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marR="3403" indent="8509" defTabSz="612648">
              <a:spcBef>
                <a:spcPts val="500"/>
              </a:spcBef>
              <a:defRPr sz="2948" b="0" spc="-67"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lang="kk-KZ" dirty="0"/>
              <a:t>Аптаның негізгі тақыраптары</a:t>
            </a:r>
            <a:endParaRPr dirty="0"/>
          </a:p>
        </p:txBody>
      </p:sp>
      <p:grpSp>
        <p:nvGrpSpPr>
          <p:cNvPr id="99" name="Группа 10"/>
          <p:cNvGrpSpPr/>
          <p:nvPr/>
        </p:nvGrpSpPr>
        <p:grpSpPr>
          <a:xfrm>
            <a:off x="675786" y="1129663"/>
            <a:ext cx="4210825" cy="653355"/>
            <a:chOff x="0" y="0"/>
            <a:chExt cx="3316578" cy="653354"/>
          </a:xfrm>
        </p:grpSpPr>
        <p:sp>
          <p:nvSpPr>
            <p:cNvPr id="97" name="Скругленный прямоугольник 11"/>
            <p:cNvSpPr/>
            <p:nvPr/>
          </p:nvSpPr>
          <p:spPr>
            <a:xfrm>
              <a:off x="0" y="0"/>
              <a:ext cx="3316578" cy="653354"/>
            </a:xfrm>
            <a:prstGeom prst="roundRect">
              <a:avLst>
                <a:gd name="adj" fmla="val 16667"/>
              </a:avLst>
            </a:prstGeom>
            <a:solidFill>
              <a:srgbClr val="7BD2A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507613">
                <a:defRPr sz="2900"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98" name="Google Shape;73;p2"/>
            <p:cNvSpPr txBox="1"/>
            <p:nvPr/>
          </p:nvSpPr>
          <p:spPr>
            <a:xfrm>
              <a:off x="332543" y="185732"/>
              <a:ext cx="2788885" cy="3139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 marR="5080" indent="12700" defTabSz="1507613">
                <a:lnSpc>
                  <a:spcPct val="101403"/>
                </a:lnSpc>
                <a:defRPr sz="2100" b="1">
                  <a:solidFill>
                    <a:srgbClr val="FFFFFF"/>
                  </a:solidFill>
                </a:defRPr>
              </a:lvl1pPr>
            </a:lstStyle>
            <a:p>
              <a:r>
                <a:rPr lang="ru-RU" dirty="0"/>
                <a:t>2025 </a:t>
              </a:r>
              <a:r>
                <a:rPr lang="ru-RU" dirty="0" err="1"/>
                <a:t>жылғы</a:t>
              </a:r>
              <a:r>
                <a:rPr lang="ru-RU" dirty="0"/>
                <a:t> </a:t>
              </a:r>
              <a:r>
                <a:rPr lang="en-US" dirty="0"/>
                <a:t>18</a:t>
              </a:r>
              <a:r>
                <a:rPr lang="ru-RU" dirty="0"/>
                <a:t> – </a:t>
              </a:r>
              <a:r>
                <a:rPr lang="en-US" dirty="0"/>
                <a:t>22</a:t>
              </a:r>
              <a:r>
                <a:rPr lang="ru-RU" dirty="0"/>
                <a:t> </a:t>
              </a:r>
              <a:r>
                <a:rPr lang="ru-RU" dirty="0" err="1"/>
                <a:t>тамыз</a:t>
              </a:r>
              <a:endParaRPr lang="ru-RU" dirty="0"/>
            </a:p>
          </p:txBody>
        </p:sp>
      </p:grpSp>
      <p:pic>
        <p:nvPicPr>
          <p:cNvPr id="100" name="Group.png" descr="Grou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0167" y="344286"/>
            <a:ext cx="1708691" cy="440328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Shape"/>
          <p:cNvSpPr/>
          <p:nvPr/>
        </p:nvSpPr>
        <p:spPr>
          <a:xfrm rot="16200000">
            <a:off x="1972710" y="2120815"/>
            <a:ext cx="1931892" cy="45533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8" extrusionOk="0">
                <a:moveTo>
                  <a:pt x="11747" y="21404"/>
                </a:moveTo>
                <a:cubicBezTo>
                  <a:pt x="11499" y="21525"/>
                  <a:pt x="11135" y="21593"/>
                  <a:pt x="10756" y="21588"/>
                </a:cubicBezTo>
                <a:cubicBezTo>
                  <a:pt x="10403" y="21584"/>
                  <a:pt x="10070" y="21517"/>
                  <a:pt x="9839" y="21404"/>
                </a:cubicBezTo>
                <a:lnTo>
                  <a:pt x="507" y="17204"/>
                </a:lnTo>
                <a:cubicBezTo>
                  <a:pt x="347" y="17144"/>
                  <a:pt x="219" y="17071"/>
                  <a:pt x="131" y="16989"/>
                </a:cubicBezTo>
                <a:cubicBezTo>
                  <a:pt x="54" y="16917"/>
                  <a:pt x="10" y="16839"/>
                  <a:pt x="0" y="16760"/>
                </a:cubicBezTo>
                <a:lnTo>
                  <a:pt x="0" y="478"/>
                </a:lnTo>
                <a:cubicBezTo>
                  <a:pt x="2" y="346"/>
                  <a:pt x="133" y="221"/>
                  <a:pt x="361" y="131"/>
                </a:cubicBezTo>
                <a:cubicBezTo>
                  <a:pt x="598" y="38"/>
                  <a:pt x="917" y="-7"/>
                  <a:pt x="1238" y="7"/>
                </a:cubicBezTo>
                <a:lnTo>
                  <a:pt x="20482" y="0"/>
                </a:lnTo>
                <a:cubicBezTo>
                  <a:pt x="20774" y="2"/>
                  <a:pt x="21053" y="52"/>
                  <a:pt x="21260" y="139"/>
                </a:cubicBezTo>
                <a:cubicBezTo>
                  <a:pt x="21476" y="231"/>
                  <a:pt x="21595" y="356"/>
                  <a:pt x="21589" y="486"/>
                </a:cubicBezTo>
                <a:lnTo>
                  <a:pt x="21600" y="16753"/>
                </a:lnTo>
                <a:cubicBezTo>
                  <a:pt x="21597" y="16833"/>
                  <a:pt x="21558" y="16912"/>
                  <a:pt x="21486" y="16986"/>
                </a:cubicBezTo>
                <a:cubicBezTo>
                  <a:pt x="21419" y="17055"/>
                  <a:pt x="21324" y="17118"/>
                  <a:pt x="21205" y="17173"/>
                </a:cubicBezTo>
                <a:lnTo>
                  <a:pt x="11747" y="21404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355600" dist="42552" dir="5400000" rotWithShape="0">
              <a:srgbClr val="000000">
                <a:alpha val="7347"/>
              </a:srgbClr>
            </a:outerShdw>
          </a:effectLst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 dirty="0"/>
          </a:p>
        </p:txBody>
      </p:sp>
      <p:sp>
        <p:nvSpPr>
          <p:cNvPr id="102" name="Shape"/>
          <p:cNvSpPr/>
          <p:nvPr/>
        </p:nvSpPr>
        <p:spPr>
          <a:xfrm rot="16200000">
            <a:off x="57113" y="4024849"/>
            <a:ext cx="1931410" cy="7216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9" h="21557" extrusionOk="0">
                <a:moveTo>
                  <a:pt x="20488" y="0"/>
                </a:moveTo>
                <a:lnTo>
                  <a:pt x="1238" y="43"/>
                </a:lnTo>
                <a:cubicBezTo>
                  <a:pt x="917" y="-43"/>
                  <a:pt x="599" y="248"/>
                  <a:pt x="362" y="833"/>
                </a:cubicBezTo>
                <a:cubicBezTo>
                  <a:pt x="134" y="1397"/>
                  <a:pt x="2" y="2186"/>
                  <a:pt x="0" y="3016"/>
                </a:cubicBezTo>
                <a:lnTo>
                  <a:pt x="0" y="21557"/>
                </a:lnTo>
                <a:lnTo>
                  <a:pt x="21599" y="21557"/>
                </a:lnTo>
                <a:lnTo>
                  <a:pt x="21594" y="3065"/>
                </a:lnTo>
                <a:cubicBezTo>
                  <a:pt x="21600" y="2248"/>
                  <a:pt x="21480" y="1460"/>
                  <a:pt x="21264" y="882"/>
                </a:cubicBezTo>
                <a:cubicBezTo>
                  <a:pt x="21057" y="330"/>
                  <a:pt x="20780" y="11"/>
                  <a:pt x="20488" y="0"/>
                </a:cubicBezTo>
                <a:close/>
              </a:path>
            </a:pathLst>
          </a:custGeom>
          <a:solidFill>
            <a:srgbClr val="53566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103" name="01"/>
          <p:cNvSpPr txBox="1"/>
          <p:nvPr/>
        </p:nvSpPr>
        <p:spPr>
          <a:xfrm rot="16200000">
            <a:off x="1292935" y="3644686"/>
            <a:ext cx="602511" cy="1481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742" tIns="15742" rIns="15742" bIns="15742"/>
          <a:lstStyle>
            <a:lvl1pPr algn="ctr" defTabSz="356446">
              <a:defRPr sz="28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/>
              <a:t>01</a:t>
            </a:r>
          </a:p>
        </p:txBody>
      </p:sp>
      <p:sp>
        <p:nvSpPr>
          <p:cNvPr id="108" name="Топ идея…"/>
          <p:cNvSpPr txBox="1"/>
          <p:nvPr/>
        </p:nvSpPr>
        <p:spPr>
          <a:xfrm>
            <a:off x="2240728" y="6077596"/>
            <a:ext cx="2581066" cy="1077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>
                <a:solidFill>
                  <a:srgbClr val="535664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ru-RU" sz="1600" dirty="0" err="1">
                <a:latin typeface="Montserrat" panose="00000500000000000000" pitchFamily="2" charset="-52"/>
              </a:rPr>
              <a:t>Жұмаға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қадам</a:t>
            </a:r>
            <a:r>
              <a:rPr lang="ru-RU" sz="1600" dirty="0">
                <a:latin typeface="Montserrat" panose="00000500000000000000" pitchFamily="2" charset="-52"/>
              </a:rPr>
              <a:t>: </a:t>
            </a:r>
            <a:r>
              <a:rPr lang="ru-RU" sz="1600" dirty="0" err="1">
                <a:latin typeface="Montserrat" panose="00000500000000000000" pitchFamily="2" charset="-52"/>
              </a:rPr>
              <a:t>Пауэллдің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сөз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сөйлеуі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өсім</a:t>
            </a:r>
            <a:r>
              <a:rPr lang="ru-RU" sz="1600" dirty="0">
                <a:latin typeface="Montserrat" panose="00000500000000000000" pitchFamily="2" charset="-52"/>
              </a:rPr>
              <a:t> катализаторы </a:t>
            </a:r>
            <a:r>
              <a:rPr lang="ru-RU" sz="1600" dirty="0" err="1">
                <a:latin typeface="Montserrat" panose="00000500000000000000" pitchFamily="2" charset="-52"/>
              </a:rPr>
              <a:t>болды</a:t>
            </a:r>
            <a:endParaRPr lang="ru-RU" sz="1600" dirty="0">
              <a:latin typeface="Montserrat" panose="00000500000000000000" pitchFamily="2" charset="-52"/>
            </a:endParaRPr>
          </a:p>
        </p:txBody>
      </p:sp>
      <p:sp>
        <p:nvSpPr>
          <p:cNvPr id="110" name="Shape"/>
          <p:cNvSpPr/>
          <p:nvPr/>
        </p:nvSpPr>
        <p:spPr>
          <a:xfrm rot="16200000">
            <a:off x="57113" y="6220549"/>
            <a:ext cx="1931410" cy="7216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9" h="21557" extrusionOk="0">
                <a:moveTo>
                  <a:pt x="20488" y="0"/>
                </a:moveTo>
                <a:lnTo>
                  <a:pt x="1238" y="43"/>
                </a:lnTo>
                <a:cubicBezTo>
                  <a:pt x="917" y="-43"/>
                  <a:pt x="599" y="248"/>
                  <a:pt x="362" y="833"/>
                </a:cubicBezTo>
                <a:cubicBezTo>
                  <a:pt x="134" y="1397"/>
                  <a:pt x="2" y="2186"/>
                  <a:pt x="0" y="3016"/>
                </a:cubicBezTo>
                <a:lnTo>
                  <a:pt x="0" y="21557"/>
                </a:lnTo>
                <a:lnTo>
                  <a:pt x="21599" y="21557"/>
                </a:lnTo>
                <a:lnTo>
                  <a:pt x="21594" y="3065"/>
                </a:lnTo>
                <a:cubicBezTo>
                  <a:pt x="21600" y="2248"/>
                  <a:pt x="21480" y="1460"/>
                  <a:pt x="21264" y="882"/>
                </a:cubicBezTo>
                <a:cubicBezTo>
                  <a:pt x="21057" y="330"/>
                  <a:pt x="20780" y="11"/>
                  <a:pt x="20488" y="0"/>
                </a:cubicBezTo>
                <a:close/>
              </a:path>
            </a:pathLst>
          </a:custGeom>
          <a:solidFill>
            <a:srgbClr val="53566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111" name="01"/>
          <p:cNvSpPr txBox="1"/>
          <p:nvPr/>
        </p:nvSpPr>
        <p:spPr>
          <a:xfrm rot="16200000">
            <a:off x="1292935" y="7831414"/>
            <a:ext cx="602511" cy="1481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742" tIns="15742" rIns="15742" bIns="15742"/>
          <a:lstStyle>
            <a:lvl1pPr algn="ctr" defTabSz="356446">
              <a:defRPr sz="28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03</a:t>
            </a:r>
          </a:p>
        </p:txBody>
      </p:sp>
      <p:sp>
        <p:nvSpPr>
          <p:cNvPr id="113" name="Shape 497"/>
          <p:cNvSpPr/>
          <p:nvPr/>
        </p:nvSpPr>
        <p:spPr>
          <a:xfrm>
            <a:off x="1662876" y="4158099"/>
            <a:ext cx="577852" cy="4720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27" y="13154"/>
                </a:moveTo>
                <a:cubicBezTo>
                  <a:pt x="490" y="13154"/>
                  <a:pt x="490" y="13154"/>
                  <a:pt x="490" y="13154"/>
                </a:cubicBezTo>
                <a:cubicBezTo>
                  <a:pt x="245" y="13154"/>
                  <a:pt x="0" y="13453"/>
                  <a:pt x="0" y="13752"/>
                </a:cubicBezTo>
                <a:cubicBezTo>
                  <a:pt x="0" y="21002"/>
                  <a:pt x="0" y="21002"/>
                  <a:pt x="0" y="21002"/>
                </a:cubicBezTo>
                <a:cubicBezTo>
                  <a:pt x="0" y="21301"/>
                  <a:pt x="245" y="21600"/>
                  <a:pt x="490" y="21600"/>
                </a:cubicBezTo>
                <a:cubicBezTo>
                  <a:pt x="3427" y="21600"/>
                  <a:pt x="3427" y="21600"/>
                  <a:pt x="3427" y="21600"/>
                </a:cubicBezTo>
                <a:cubicBezTo>
                  <a:pt x="3733" y="21600"/>
                  <a:pt x="3916" y="21301"/>
                  <a:pt x="3916" y="21002"/>
                </a:cubicBezTo>
                <a:cubicBezTo>
                  <a:pt x="3916" y="13752"/>
                  <a:pt x="3916" y="13752"/>
                  <a:pt x="3916" y="13752"/>
                </a:cubicBezTo>
                <a:cubicBezTo>
                  <a:pt x="3916" y="13453"/>
                  <a:pt x="3733" y="13154"/>
                  <a:pt x="3427" y="13154"/>
                </a:cubicBezTo>
                <a:moveTo>
                  <a:pt x="2937" y="20329"/>
                </a:moveTo>
                <a:cubicBezTo>
                  <a:pt x="979" y="20329"/>
                  <a:pt x="979" y="20329"/>
                  <a:pt x="979" y="20329"/>
                </a:cubicBezTo>
                <a:cubicBezTo>
                  <a:pt x="979" y="14350"/>
                  <a:pt x="979" y="14350"/>
                  <a:pt x="979" y="14350"/>
                </a:cubicBezTo>
                <a:cubicBezTo>
                  <a:pt x="2937" y="14350"/>
                  <a:pt x="2937" y="14350"/>
                  <a:pt x="2937" y="14350"/>
                </a:cubicBezTo>
                <a:lnTo>
                  <a:pt x="2937" y="20329"/>
                </a:lnTo>
                <a:close/>
                <a:moveTo>
                  <a:pt x="15236" y="9567"/>
                </a:moveTo>
                <a:cubicBezTo>
                  <a:pt x="12299" y="9567"/>
                  <a:pt x="12299" y="9567"/>
                  <a:pt x="12299" y="9567"/>
                </a:cubicBezTo>
                <a:cubicBezTo>
                  <a:pt x="11993" y="9567"/>
                  <a:pt x="11810" y="9866"/>
                  <a:pt x="11810" y="10165"/>
                </a:cubicBezTo>
                <a:cubicBezTo>
                  <a:pt x="11810" y="21002"/>
                  <a:pt x="11810" y="21002"/>
                  <a:pt x="11810" y="21002"/>
                </a:cubicBezTo>
                <a:cubicBezTo>
                  <a:pt x="11810" y="21301"/>
                  <a:pt x="11993" y="21600"/>
                  <a:pt x="12299" y="21600"/>
                </a:cubicBezTo>
                <a:cubicBezTo>
                  <a:pt x="15236" y="21600"/>
                  <a:pt x="15236" y="21600"/>
                  <a:pt x="15236" y="21600"/>
                </a:cubicBezTo>
                <a:cubicBezTo>
                  <a:pt x="15542" y="21600"/>
                  <a:pt x="15726" y="21301"/>
                  <a:pt x="15726" y="21002"/>
                </a:cubicBezTo>
                <a:cubicBezTo>
                  <a:pt x="15726" y="10165"/>
                  <a:pt x="15726" y="10165"/>
                  <a:pt x="15726" y="10165"/>
                </a:cubicBezTo>
                <a:cubicBezTo>
                  <a:pt x="15726" y="9866"/>
                  <a:pt x="15542" y="9567"/>
                  <a:pt x="15236" y="9567"/>
                </a:cubicBezTo>
                <a:moveTo>
                  <a:pt x="14747" y="20329"/>
                </a:moveTo>
                <a:cubicBezTo>
                  <a:pt x="12789" y="20329"/>
                  <a:pt x="12789" y="20329"/>
                  <a:pt x="12789" y="20329"/>
                </a:cubicBezTo>
                <a:cubicBezTo>
                  <a:pt x="12789" y="10763"/>
                  <a:pt x="12789" y="10763"/>
                  <a:pt x="12789" y="10763"/>
                </a:cubicBezTo>
                <a:cubicBezTo>
                  <a:pt x="14747" y="10763"/>
                  <a:pt x="14747" y="10763"/>
                  <a:pt x="14747" y="10763"/>
                </a:cubicBezTo>
                <a:lnTo>
                  <a:pt x="14747" y="20329"/>
                </a:lnTo>
                <a:close/>
                <a:moveTo>
                  <a:pt x="9362" y="2392"/>
                </a:moveTo>
                <a:cubicBezTo>
                  <a:pt x="6425" y="2392"/>
                  <a:pt x="6425" y="2392"/>
                  <a:pt x="6425" y="2392"/>
                </a:cubicBezTo>
                <a:cubicBezTo>
                  <a:pt x="6119" y="2392"/>
                  <a:pt x="5935" y="2616"/>
                  <a:pt x="5935" y="2990"/>
                </a:cubicBezTo>
                <a:cubicBezTo>
                  <a:pt x="5935" y="21002"/>
                  <a:pt x="5935" y="21002"/>
                  <a:pt x="5935" y="21002"/>
                </a:cubicBezTo>
                <a:cubicBezTo>
                  <a:pt x="5935" y="21301"/>
                  <a:pt x="6119" y="21600"/>
                  <a:pt x="6425" y="21600"/>
                </a:cubicBezTo>
                <a:cubicBezTo>
                  <a:pt x="9362" y="21600"/>
                  <a:pt x="9362" y="21600"/>
                  <a:pt x="9362" y="21600"/>
                </a:cubicBezTo>
                <a:cubicBezTo>
                  <a:pt x="9607" y="21600"/>
                  <a:pt x="9852" y="21301"/>
                  <a:pt x="9852" y="21002"/>
                </a:cubicBezTo>
                <a:cubicBezTo>
                  <a:pt x="9852" y="2990"/>
                  <a:pt x="9852" y="2990"/>
                  <a:pt x="9852" y="2990"/>
                </a:cubicBezTo>
                <a:cubicBezTo>
                  <a:pt x="9852" y="2616"/>
                  <a:pt x="9607" y="2392"/>
                  <a:pt x="9362" y="2392"/>
                </a:cubicBezTo>
                <a:moveTo>
                  <a:pt x="8873" y="20329"/>
                </a:moveTo>
                <a:cubicBezTo>
                  <a:pt x="6914" y="20329"/>
                  <a:pt x="6914" y="20329"/>
                  <a:pt x="6914" y="20329"/>
                </a:cubicBezTo>
                <a:cubicBezTo>
                  <a:pt x="6914" y="3588"/>
                  <a:pt x="6914" y="3588"/>
                  <a:pt x="6914" y="3588"/>
                </a:cubicBezTo>
                <a:cubicBezTo>
                  <a:pt x="8873" y="3588"/>
                  <a:pt x="8873" y="3588"/>
                  <a:pt x="8873" y="3588"/>
                </a:cubicBezTo>
                <a:lnTo>
                  <a:pt x="8873" y="20329"/>
                </a:lnTo>
                <a:close/>
                <a:moveTo>
                  <a:pt x="21110" y="0"/>
                </a:moveTo>
                <a:cubicBezTo>
                  <a:pt x="18173" y="0"/>
                  <a:pt x="18173" y="0"/>
                  <a:pt x="18173" y="0"/>
                </a:cubicBezTo>
                <a:cubicBezTo>
                  <a:pt x="17929" y="0"/>
                  <a:pt x="17684" y="224"/>
                  <a:pt x="17684" y="598"/>
                </a:cubicBezTo>
                <a:cubicBezTo>
                  <a:pt x="17684" y="21002"/>
                  <a:pt x="17684" y="21002"/>
                  <a:pt x="17684" y="21002"/>
                </a:cubicBezTo>
                <a:cubicBezTo>
                  <a:pt x="17684" y="21301"/>
                  <a:pt x="17929" y="21600"/>
                  <a:pt x="18173" y="21600"/>
                </a:cubicBezTo>
                <a:cubicBezTo>
                  <a:pt x="21110" y="21600"/>
                  <a:pt x="21110" y="21600"/>
                  <a:pt x="21110" y="21600"/>
                </a:cubicBezTo>
                <a:cubicBezTo>
                  <a:pt x="21416" y="21600"/>
                  <a:pt x="21600" y="21301"/>
                  <a:pt x="21600" y="21002"/>
                </a:cubicBezTo>
                <a:cubicBezTo>
                  <a:pt x="21600" y="598"/>
                  <a:pt x="21600" y="598"/>
                  <a:pt x="21600" y="598"/>
                </a:cubicBezTo>
                <a:cubicBezTo>
                  <a:pt x="21600" y="224"/>
                  <a:pt x="21416" y="0"/>
                  <a:pt x="21110" y="0"/>
                </a:cubicBezTo>
                <a:moveTo>
                  <a:pt x="20621" y="20329"/>
                </a:moveTo>
                <a:cubicBezTo>
                  <a:pt x="18663" y="20329"/>
                  <a:pt x="18663" y="20329"/>
                  <a:pt x="18663" y="20329"/>
                </a:cubicBezTo>
                <a:cubicBezTo>
                  <a:pt x="18663" y="1196"/>
                  <a:pt x="18663" y="1196"/>
                  <a:pt x="18663" y="1196"/>
                </a:cubicBezTo>
                <a:cubicBezTo>
                  <a:pt x="20621" y="1196"/>
                  <a:pt x="20621" y="1196"/>
                  <a:pt x="20621" y="1196"/>
                </a:cubicBezTo>
                <a:lnTo>
                  <a:pt x="20621" y="20329"/>
                </a:lnTo>
                <a:close/>
              </a:path>
            </a:pathLst>
          </a:custGeom>
          <a:solidFill>
            <a:srgbClr val="91919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2" name="Топ идея…">
            <a:extLst>
              <a:ext uri="{FF2B5EF4-FFF2-40B4-BE49-F238E27FC236}">
                <a16:creationId xmlns:a16="http://schemas.microsoft.com/office/drawing/2014/main" id="{E96770DC-A555-BDFF-559B-4474AAC21524}"/>
              </a:ext>
            </a:extLst>
          </p:cNvPr>
          <p:cNvSpPr txBox="1"/>
          <p:nvPr/>
        </p:nvSpPr>
        <p:spPr>
          <a:xfrm>
            <a:off x="2324447" y="3999361"/>
            <a:ext cx="2562164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>
                <a:solidFill>
                  <a:srgbClr val="535664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ru-RU" sz="1600" dirty="0" err="1">
                <a:latin typeface="Montserrat" panose="00000500000000000000" pitchFamily="2" charset="-52"/>
              </a:rPr>
              <a:t>Нарық</a:t>
            </a:r>
            <a:r>
              <a:rPr lang="ru-RU" sz="1600" dirty="0">
                <a:latin typeface="Montserrat" panose="00000500000000000000" pitchFamily="2" charset="-52"/>
              </a:rPr>
              <a:t> инфляция мен ФРЖ-</a:t>
            </a:r>
            <a:r>
              <a:rPr lang="ru-RU" sz="1600" dirty="0" err="1">
                <a:latin typeface="Montserrat" panose="00000500000000000000" pitchFamily="2" charset="-52"/>
              </a:rPr>
              <a:t>ның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күткен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үмітін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теңгерімді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етті</a:t>
            </a:r>
            <a:r>
              <a:rPr lang="ru-RU" sz="1600" dirty="0">
                <a:latin typeface="Montserrat" panose="00000500000000000000" pitchFamily="2" charset="-52"/>
              </a:rPr>
              <a:t>  </a:t>
            </a:r>
          </a:p>
        </p:txBody>
      </p:sp>
      <p:sp>
        <p:nvSpPr>
          <p:cNvPr id="4" name="01">
            <a:extLst>
              <a:ext uri="{FF2B5EF4-FFF2-40B4-BE49-F238E27FC236}">
                <a16:creationId xmlns:a16="http://schemas.microsoft.com/office/drawing/2014/main" id="{8BFF2A32-6D12-42C0-6D6B-9B2E6F0F0EF5}"/>
              </a:ext>
            </a:extLst>
          </p:cNvPr>
          <p:cNvSpPr txBox="1"/>
          <p:nvPr/>
        </p:nvSpPr>
        <p:spPr>
          <a:xfrm rot="16200000">
            <a:off x="1282453" y="5882541"/>
            <a:ext cx="602511" cy="1481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742" tIns="15742" rIns="15742" bIns="15742"/>
          <a:lstStyle>
            <a:lvl1pPr algn="ctr" defTabSz="356446">
              <a:defRPr sz="28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/>
              <a:t>0</a:t>
            </a:r>
            <a:r>
              <a:rPr lang="en-US" dirty="0"/>
              <a:t>2</a:t>
            </a:r>
            <a:endParaRPr dirty="0"/>
          </a:p>
        </p:txBody>
      </p:sp>
      <p:sp>
        <p:nvSpPr>
          <p:cNvPr id="7" name="Shape">
            <a:extLst>
              <a:ext uri="{FF2B5EF4-FFF2-40B4-BE49-F238E27FC236}">
                <a16:creationId xmlns:a16="http://schemas.microsoft.com/office/drawing/2014/main" id="{F39A6657-DC6E-6693-5863-9A3649985E33}"/>
              </a:ext>
            </a:extLst>
          </p:cNvPr>
          <p:cNvSpPr/>
          <p:nvPr/>
        </p:nvSpPr>
        <p:spPr>
          <a:xfrm rot="16200000">
            <a:off x="1986496" y="6615868"/>
            <a:ext cx="1931892" cy="45533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8" extrusionOk="0">
                <a:moveTo>
                  <a:pt x="11747" y="21404"/>
                </a:moveTo>
                <a:cubicBezTo>
                  <a:pt x="11499" y="21525"/>
                  <a:pt x="11135" y="21593"/>
                  <a:pt x="10756" y="21588"/>
                </a:cubicBezTo>
                <a:cubicBezTo>
                  <a:pt x="10403" y="21584"/>
                  <a:pt x="10070" y="21517"/>
                  <a:pt x="9839" y="21404"/>
                </a:cubicBezTo>
                <a:lnTo>
                  <a:pt x="507" y="17204"/>
                </a:lnTo>
                <a:cubicBezTo>
                  <a:pt x="347" y="17144"/>
                  <a:pt x="219" y="17071"/>
                  <a:pt x="131" y="16989"/>
                </a:cubicBezTo>
                <a:cubicBezTo>
                  <a:pt x="54" y="16917"/>
                  <a:pt x="10" y="16839"/>
                  <a:pt x="0" y="16760"/>
                </a:cubicBezTo>
                <a:lnTo>
                  <a:pt x="0" y="478"/>
                </a:lnTo>
                <a:cubicBezTo>
                  <a:pt x="2" y="346"/>
                  <a:pt x="133" y="221"/>
                  <a:pt x="361" y="131"/>
                </a:cubicBezTo>
                <a:cubicBezTo>
                  <a:pt x="598" y="38"/>
                  <a:pt x="917" y="-7"/>
                  <a:pt x="1238" y="7"/>
                </a:cubicBezTo>
                <a:lnTo>
                  <a:pt x="20482" y="0"/>
                </a:lnTo>
                <a:cubicBezTo>
                  <a:pt x="20774" y="2"/>
                  <a:pt x="21053" y="52"/>
                  <a:pt x="21260" y="139"/>
                </a:cubicBezTo>
                <a:cubicBezTo>
                  <a:pt x="21476" y="231"/>
                  <a:pt x="21595" y="356"/>
                  <a:pt x="21589" y="486"/>
                </a:cubicBezTo>
                <a:lnTo>
                  <a:pt x="21600" y="16753"/>
                </a:lnTo>
                <a:cubicBezTo>
                  <a:pt x="21597" y="16833"/>
                  <a:pt x="21558" y="16912"/>
                  <a:pt x="21486" y="16986"/>
                </a:cubicBezTo>
                <a:cubicBezTo>
                  <a:pt x="21419" y="17055"/>
                  <a:pt x="21324" y="17118"/>
                  <a:pt x="21205" y="17173"/>
                </a:cubicBezTo>
                <a:lnTo>
                  <a:pt x="11747" y="21404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355600" dist="42552" dir="5400000" rotWithShape="0">
              <a:srgbClr val="000000">
                <a:alpha val="7347"/>
              </a:srgbClr>
            </a:outerShdw>
          </a:effectLst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 dirty="0"/>
          </a:p>
        </p:txBody>
      </p:sp>
      <p:sp>
        <p:nvSpPr>
          <p:cNvPr id="8" name="Shape">
            <a:extLst>
              <a:ext uri="{FF2B5EF4-FFF2-40B4-BE49-F238E27FC236}">
                <a16:creationId xmlns:a16="http://schemas.microsoft.com/office/drawing/2014/main" id="{B45D7762-79BD-1EA5-5425-E6B6E00A0739}"/>
              </a:ext>
            </a:extLst>
          </p:cNvPr>
          <p:cNvSpPr/>
          <p:nvPr/>
        </p:nvSpPr>
        <p:spPr>
          <a:xfrm rot="16200000">
            <a:off x="70900" y="8531947"/>
            <a:ext cx="1931410" cy="7216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9" h="21557" extrusionOk="0">
                <a:moveTo>
                  <a:pt x="20488" y="0"/>
                </a:moveTo>
                <a:lnTo>
                  <a:pt x="1238" y="43"/>
                </a:lnTo>
                <a:cubicBezTo>
                  <a:pt x="917" y="-43"/>
                  <a:pt x="599" y="248"/>
                  <a:pt x="362" y="833"/>
                </a:cubicBezTo>
                <a:cubicBezTo>
                  <a:pt x="134" y="1397"/>
                  <a:pt x="2" y="2186"/>
                  <a:pt x="0" y="3016"/>
                </a:cubicBezTo>
                <a:lnTo>
                  <a:pt x="0" y="21557"/>
                </a:lnTo>
                <a:lnTo>
                  <a:pt x="21599" y="21557"/>
                </a:lnTo>
                <a:lnTo>
                  <a:pt x="21594" y="3065"/>
                </a:lnTo>
                <a:cubicBezTo>
                  <a:pt x="21600" y="2248"/>
                  <a:pt x="21480" y="1460"/>
                  <a:pt x="21264" y="882"/>
                </a:cubicBezTo>
                <a:cubicBezTo>
                  <a:pt x="21057" y="330"/>
                  <a:pt x="20780" y="11"/>
                  <a:pt x="20488" y="0"/>
                </a:cubicBezTo>
                <a:close/>
              </a:path>
            </a:pathLst>
          </a:custGeom>
          <a:solidFill>
            <a:srgbClr val="53566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9" name="Shape 497">
            <a:extLst>
              <a:ext uri="{FF2B5EF4-FFF2-40B4-BE49-F238E27FC236}">
                <a16:creationId xmlns:a16="http://schemas.microsoft.com/office/drawing/2014/main" id="{E19E1AEB-3545-48BA-39E5-818A2F4F47D8}"/>
              </a:ext>
            </a:extLst>
          </p:cNvPr>
          <p:cNvSpPr/>
          <p:nvPr/>
        </p:nvSpPr>
        <p:spPr>
          <a:xfrm>
            <a:off x="1663839" y="8567093"/>
            <a:ext cx="577852" cy="4720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27" y="13154"/>
                </a:moveTo>
                <a:cubicBezTo>
                  <a:pt x="490" y="13154"/>
                  <a:pt x="490" y="13154"/>
                  <a:pt x="490" y="13154"/>
                </a:cubicBezTo>
                <a:cubicBezTo>
                  <a:pt x="245" y="13154"/>
                  <a:pt x="0" y="13453"/>
                  <a:pt x="0" y="13752"/>
                </a:cubicBezTo>
                <a:cubicBezTo>
                  <a:pt x="0" y="21002"/>
                  <a:pt x="0" y="21002"/>
                  <a:pt x="0" y="21002"/>
                </a:cubicBezTo>
                <a:cubicBezTo>
                  <a:pt x="0" y="21301"/>
                  <a:pt x="245" y="21600"/>
                  <a:pt x="490" y="21600"/>
                </a:cubicBezTo>
                <a:cubicBezTo>
                  <a:pt x="3427" y="21600"/>
                  <a:pt x="3427" y="21600"/>
                  <a:pt x="3427" y="21600"/>
                </a:cubicBezTo>
                <a:cubicBezTo>
                  <a:pt x="3733" y="21600"/>
                  <a:pt x="3916" y="21301"/>
                  <a:pt x="3916" y="21002"/>
                </a:cubicBezTo>
                <a:cubicBezTo>
                  <a:pt x="3916" y="13752"/>
                  <a:pt x="3916" y="13752"/>
                  <a:pt x="3916" y="13752"/>
                </a:cubicBezTo>
                <a:cubicBezTo>
                  <a:pt x="3916" y="13453"/>
                  <a:pt x="3733" y="13154"/>
                  <a:pt x="3427" y="13154"/>
                </a:cubicBezTo>
                <a:moveTo>
                  <a:pt x="2937" y="20329"/>
                </a:moveTo>
                <a:cubicBezTo>
                  <a:pt x="979" y="20329"/>
                  <a:pt x="979" y="20329"/>
                  <a:pt x="979" y="20329"/>
                </a:cubicBezTo>
                <a:cubicBezTo>
                  <a:pt x="979" y="14350"/>
                  <a:pt x="979" y="14350"/>
                  <a:pt x="979" y="14350"/>
                </a:cubicBezTo>
                <a:cubicBezTo>
                  <a:pt x="2937" y="14350"/>
                  <a:pt x="2937" y="14350"/>
                  <a:pt x="2937" y="14350"/>
                </a:cubicBezTo>
                <a:lnTo>
                  <a:pt x="2937" y="20329"/>
                </a:lnTo>
                <a:close/>
                <a:moveTo>
                  <a:pt x="15236" y="9567"/>
                </a:moveTo>
                <a:cubicBezTo>
                  <a:pt x="12299" y="9567"/>
                  <a:pt x="12299" y="9567"/>
                  <a:pt x="12299" y="9567"/>
                </a:cubicBezTo>
                <a:cubicBezTo>
                  <a:pt x="11993" y="9567"/>
                  <a:pt x="11810" y="9866"/>
                  <a:pt x="11810" y="10165"/>
                </a:cubicBezTo>
                <a:cubicBezTo>
                  <a:pt x="11810" y="21002"/>
                  <a:pt x="11810" y="21002"/>
                  <a:pt x="11810" y="21002"/>
                </a:cubicBezTo>
                <a:cubicBezTo>
                  <a:pt x="11810" y="21301"/>
                  <a:pt x="11993" y="21600"/>
                  <a:pt x="12299" y="21600"/>
                </a:cubicBezTo>
                <a:cubicBezTo>
                  <a:pt x="15236" y="21600"/>
                  <a:pt x="15236" y="21600"/>
                  <a:pt x="15236" y="21600"/>
                </a:cubicBezTo>
                <a:cubicBezTo>
                  <a:pt x="15542" y="21600"/>
                  <a:pt x="15726" y="21301"/>
                  <a:pt x="15726" y="21002"/>
                </a:cubicBezTo>
                <a:cubicBezTo>
                  <a:pt x="15726" y="10165"/>
                  <a:pt x="15726" y="10165"/>
                  <a:pt x="15726" y="10165"/>
                </a:cubicBezTo>
                <a:cubicBezTo>
                  <a:pt x="15726" y="9866"/>
                  <a:pt x="15542" y="9567"/>
                  <a:pt x="15236" y="9567"/>
                </a:cubicBezTo>
                <a:moveTo>
                  <a:pt x="14747" y="20329"/>
                </a:moveTo>
                <a:cubicBezTo>
                  <a:pt x="12789" y="20329"/>
                  <a:pt x="12789" y="20329"/>
                  <a:pt x="12789" y="20329"/>
                </a:cubicBezTo>
                <a:cubicBezTo>
                  <a:pt x="12789" y="10763"/>
                  <a:pt x="12789" y="10763"/>
                  <a:pt x="12789" y="10763"/>
                </a:cubicBezTo>
                <a:cubicBezTo>
                  <a:pt x="14747" y="10763"/>
                  <a:pt x="14747" y="10763"/>
                  <a:pt x="14747" y="10763"/>
                </a:cubicBezTo>
                <a:lnTo>
                  <a:pt x="14747" y="20329"/>
                </a:lnTo>
                <a:close/>
                <a:moveTo>
                  <a:pt x="9362" y="2392"/>
                </a:moveTo>
                <a:cubicBezTo>
                  <a:pt x="6425" y="2392"/>
                  <a:pt x="6425" y="2392"/>
                  <a:pt x="6425" y="2392"/>
                </a:cubicBezTo>
                <a:cubicBezTo>
                  <a:pt x="6119" y="2392"/>
                  <a:pt x="5935" y="2616"/>
                  <a:pt x="5935" y="2990"/>
                </a:cubicBezTo>
                <a:cubicBezTo>
                  <a:pt x="5935" y="21002"/>
                  <a:pt x="5935" y="21002"/>
                  <a:pt x="5935" y="21002"/>
                </a:cubicBezTo>
                <a:cubicBezTo>
                  <a:pt x="5935" y="21301"/>
                  <a:pt x="6119" y="21600"/>
                  <a:pt x="6425" y="21600"/>
                </a:cubicBezTo>
                <a:cubicBezTo>
                  <a:pt x="9362" y="21600"/>
                  <a:pt x="9362" y="21600"/>
                  <a:pt x="9362" y="21600"/>
                </a:cubicBezTo>
                <a:cubicBezTo>
                  <a:pt x="9607" y="21600"/>
                  <a:pt x="9852" y="21301"/>
                  <a:pt x="9852" y="21002"/>
                </a:cubicBezTo>
                <a:cubicBezTo>
                  <a:pt x="9852" y="2990"/>
                  <a:pt x="9852" y="2990"/>
                  <a:pt x="9852" y="2990"/>
                </a:cubicBezTo>
                <a:cubicBezTo>
                  <a:pt x="9852" y="2616"/>
                  <a:pt x="9607" y="2392"/>
                  <a:pt x="9362" y="2392"/>
                </a:cubicBezTo>
                <a:moveTo>
                  <a:pt x="8873" y="20329"/>
                </a:moveTo>
                <a:cubicBezTo>
                  <a:pt x="6914" y="20329"/>
                  <a:pt x="6914" y="20329"/>
                  <a:pt x="6914" y="20329"/>
                </a:cubicBezTo>
                <a:cubicBezTo>
                  <a:pt x="6914" y="3588"/>
                  <a:pt x="6914" y="3588"/>
                  <a:pt x="6914" y="3588"/>
                </a:cubicBezTo>
                <a:cubicBezTo>
                  <a:pt x="8873" y="3588"/>
                  <a:pt x="8873" y="3588"/>
                  <a:pt x="8873" y="3588"/>
                </a:cubicBezTo>
                <a:lnTo>
                  <a:pt x="8873" y="20329"/>
                </a:lnTo>
                <a:close/>
                <a:moveTo>
                  <a:pt x="21110" y="0"/>
                </a:moveTo>
                <a:cubicBezTo>
                  <a:pt x="18173" y="0"/>
                  <a:pt x="18173" y="0"/>
                  <a:pt x="18173" y="0"/>
                </a:cubicBezTo>
                <a:cubicBezTo>
                  <a:pt x="17929" y="0"/>
                  <a:pt x="17684" y="224"/>
                  <a:pt x="17684" y="598"/>
                </a:cubicBezTo>
                <a:cubicBezTo>
                  <a:pt x="17684" y="21002"/>
                  <a:pt x="17684" y="21002"/>
                  <a:pt x="17684" y="21002"/>
                </a:cubicBezTo>
                <a:cubicBezTo>
                  <a:pt x="17684" y="21301"/>
                  <a:pt x="17929" y="21600"/>
                  <a:pt x="18173" y="21600"/>
                </a:cubicBezTo>
                <a:cubicBezTo>
                  <a:pt x="21110" y="21600"/>
                  <a:pt x="21110" y="21600"/>
                  <a:pt x="21110" y="21600"/>
                </a:cubicBezTo>
                <a:cubicBezTo>
                  <a:pt x="21416" y="21600"/>
                  <a:pt x="21600" y="21301"/>
                  <a:pt x="21600" y="21002"/>
                </a:cubicBezTo>
                <a:cubicBezTo>
                  <a:pt x="21600" y="598"/>
                  <a:pt x="21600" y="598"/>
                  <a:pt x="21600" y="598"/>
                </a:cubicBezTo>
                <a:cubicBezTo>
                  <a:pt x="21600" y="224"/>
                  <a:pt x="21416" y="0"/>
                  <a:pt x="21110" y="0"/>
                </a:cubicBezTo>
                <a:moveTo>
                  <a:pt x="20621" y="20329"/>
                </a:moveTo>
                <a:cubicBezTo>
                  <a:pt x="18663" y="20329"/>
                  <a:pt x="18663" y="20329"/>
                  <a:pt x="18663" y="20329"/>
                </a:cubicBezTo>
                <a:cubicBezTo>
                  <a:pt x="18663" y="1196"/>
                  <a:pt x="18663" y="1196"/>
                  <a:pt x="18663" y="1196"/>
                </a:cubicBezTo>
                <a:cubicBezTo>
                  <a:pt x="20621" y="1196"/>
                  <a:pt x="20621" y="1196"/>
                  <a:pt x="20621" y="1196"/>
                </a:cubicBezTo>
                <a:lnTo>
                  <a:pt x="20621" y="20329"/>
                </a:lnTo>
                <a:close/>
              </a:path>
            </a:pathLst>
          </a:custGeom>
          <a:solidFill>
            <a:srgbClr val="91919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Топ идея…">
            <a:extLst>
              <a:ext uri="{FF2B5EF4-FFF2-40B4-BE49-F238E27FC236}">
                <a16:creationId xmlns:a16="http://schemas.microsoft.com/office/drawing/2014/main" id="{CFBED2AD-ABBF-5A6E-D751-9D881A75BEBB}"/>
              </a:ext>
            </a:extLst>
          </p:cNvPr>
          <p:cNvSpPr txBox="1"/>
          <p:nvPr/>
        </p:nvSpPr>
        <p:spPr>
          <a:xfrm>
            <a:off x="2263654" y="8651063"/>
            <a:ext cx="2293079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>
                <a:solidFill>
                  <a:srgbClr val="535664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kk-KZ" sz="1600" dirty="0"/>
              <a:t>Жаһандық нарықтар</a:t>
            </a:r>
            <a:endParaRPr lang="ru-RU" sz="1600" dirty="0"/>
          </a:p>
        </p:txBody>
      </p:sp>
      <p:sp>
        <p:nvSpPr>
          <p:cNvPr id="3" name="01">
            <a:extLst>
              <a:ext uri="{FF2B5EF4-FFF2-40B4-BE49-F238E27FC236}">
                <a16:creationId xmlns:a16="http://schemas.microsoft.com/office/drawing/2014/main" id="{83F97A49-9602-E7E7-AC25-57DD2D7017A5}"/>
              </a:ext>
            </a:extLst>
          </p:cNvPr>
          <p:cNvSpPr txBox="1"/>
          <p:nvPr/>
        </p:nvSpPr>
        <p:spPr>
          <a:xfrm rot="16200000">
            <a:off x="1229375" y="8248879"/>
            <a:ext cx="602511" cy="1481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742" tIns="15742" rIns="15742" bIns="15742"/>
          <a:lstStyle>
            <a:lvl1pPr algn="ctr" defTabSz="356446">
              <a:defRPr sz="28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/>
              <a:t>0</a:t>
            </a:r>
            <a:r>
              <a:rPr lang="ru-RU" dirty="0"/>
              <a:t>3</a:t>
            </a:r>
            <a:endParaRPr dirty="0"/>
          </a:p>
        </p:txBody>
      </p:sp>
      <p:sp>
        <p:nvSpPr>
          <p:cNvPr id="6" name="Shape 497">
            <a:extLst>
              <a:ext uri="{FF2B5EF4-FFF2-40B4-BE49-F238E27FC236}">
                <a16:creationId xmlns:a16="http://schemas.microsoft.com/office/drawing/2014/main" id="{25E298B9-3DC8-5EE0-D0DF-72ABE7DF4F8E}"/>
              </a:ext>
            </a:extLst>
          </p:cNvPr>
          <p:cNvSpPr/>
          <p:nvPr/>
        </p:nvSpPr>
        <p:spPr>
          <a:xfrm>
            <a:off x="1636682" y="6287089"/>
            <a:ext cx="577852" cy="4720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27" y="13154"/>
                </a:moveTo>
                <a:cubicBezTo>
                  <a:pt x="490" y="13154"/>
                  <a:pt x="490" y="13154"/>
                  <a:pt x="490" y="13154"/>
                </a:cubicBezTo>
                <a:cubicBezTo>
                  <a:pt x="245" y="13154"/>
                  <a:pt x="0" y="13453"/>
                  <a:pt x="0" y="13752"/>
                </a:cubicBezTo>
                <a:cubicBezTo>
                  <a:pt x="0" y="21002"/>
                  <a:pt x="0" y="21002"/>
                  <a:pt x="0" y="21002"/>
                </a:cubicBezTo>
                <a:cubicBezTo>
                  <a:pt x="0" y="21301"/>
                  <a:pt x="245" y="21600"/>
                  <a:pt x="490" y="21600"/>
                </a:cubicBezTo>
                <a:cubicBezTo>
                  <a:pt x="3427" y="21600"/>
                  <a:pt x="3427" y="21600"/>
                  <a:pt x="3427" y="21600"/>
                </a:cubicBezTo>
                <a:cubicBezTo>
                  <a:pt x="3733" y="21600"/>
                  <a:pt x="3916" y="21301"/>
                  <a:pt x="3916" y="21002"/>
                </a:cubicBezTo>
                <a:cubicBezTo>
                  <a:pt x="3916" y="13752"/>
                  <a:pt x="3916" y="13752"/>
                  <a:pt x="3916" y="13752"/>
                </a:cubicBezTo>
                <a:cubicBezTo>
                  <a:pt x="3916" y="13453"/>
                  <a:pt x="3733" y="13154"/>
                  <a:pt x="3427" y="13154"/>
                </a:cubicBezTo>
                <a:moveTo>
                  <a:pt x="2937" y="20329"/>
                </a:moveTo>
                <a:cubicBezTo>
                  <a:pt x="979" y="20329"/>
                  <a:pt x="979" y="20329"/>
                  <a:pt x="979" y="20329"/>
                </a:cubicBezTo>
                <a:cubicBezTo>
                  <a:pt x="979" y="14350"/>
                  <a:pt x="979" y="14350"/>
                  <a:pt x="979" y="14350"/>
                </a:cubicBezTo>
                <a:cubicBezTo>
                  <a:pt x="2937" y="14350"/>
                  <a:pt x="2937" y="14350"/>
                  <a:pt x="2937" y="14350"/>
                </a:cubicBezTo>
                <a:lnTo>
                  <a:pt x="2937" y="20329"/>
                </a:lnTo>
                <a:close/>
                <a:moveTo>
                  <a:pt x="15236" y="9567"/>
                </a:moveTo>
                <a:cubicBezTo>
                  <a:pt x="12299" y="9567"/>
                  <a:pt x="12299" y="9567"/>
                  <a:pt x="12299" y="9567"/>
                </a:cubicBezTo>
                <a:cubicBezTo>
                  <a:pt x="11993" y="9567"/>
                  <a:pt x="11810" y="9866"/>
                  <a:pt x="11810" y="10165"/>
                </a:cubicBezTo>
                <a:cubicBezTo>
                  <a:pt x="11810" y="21002"/>
                  <a:pt x="11810" y="21002"/>
                  <a:pt x="11810" y="21002"/>
                </a:cubicBezTo>
                <a:cubicBezTo>
                  <a:pt x="11810" y="21301"/>
                  <a:pt x="11993" y="21600"/>
                  <a:pt x="12299" y="21600"/>
                </a:cubicBezTo>
                <a:cubicBezTo>
                  <a:pt x="15236" y="21600"/>
                  <a:pt x="15236" y="21600"/>
                  <a:pt x="15236" y="21600"/>
                </a:cubicBezTo>
                <a:cubicBezTo>
                  <a:pt x="15542" y="21600"/>
                  <a:pt x="15726" y="21301"/>
                  <a:pt x="15726" y="21002"/>
                </a:cubicBezTo>
                <a:cubicBezTo>
                  <a:pt x="15726" y="10165"/>
                  <a:pt x="15726" y="10165"/>
                  <a:pt x="15726" y="10165"/>
                </a:cubicBezTo>
                <a:cubicBezTo>
                  <a:pt x="15726" y="9866"/>
                  <a:pt x="15542" y="9567"/>
                  <a:pt x="15236" y="9567"/>
                </a:cubicBezTo>
                <a:moveTo>
                  <a:pt x="14747" y="20329"/>
                </a:moveTo>
                <a:cubicBezTo>
                  <a:pt x="12789" y="20329"/>
                  <a:pt x="12789" y="20329"/>
                  <a:pt x="12789" y="20329"/>
                </a:cubicBezTo>
                <a:cubicBezTo>
                  <a:pt x="12789" y="10763"/>
                  <a:pt x="12789" y="10763"/>
                  <a:pt x="12789" y="10763"/>
                </a:cubicBezTo>
                <a:cubicBezTo>
                  <a:pt x="14747" y="10763"/>
                  <a:pt x="14747" y="10763"/>
                  <a:pt x="14747" y="10763"/>
                </a:cubicBezTo>
                <a:lnTo>
                  <a:pt x="14747" y="20329"/>
                </a:lnTo>
                <a:close/>
                <a:moveTo>
                  <a:pt x="9362" y="2392"/>
                </a:moveTo>
                <a:cubicBezTo>
                  <a:pt x="6425" y="2392"/>
                  <a:pt x="6425" y="2392"/>
                  <a:pt x="6425" y="2392"/>
                </a:cubicBezTo>
                <a:cubicBezTo>
                  <a:pt x="6119" y="2392"/>
                  <a:pt x="5935" y="2616"/>
                  <a:pt x="5935" y="2990"/>
                </a:cubicBezTo>
                <a:cubicBezTo>
                  <a:pt x="5935" y="21002"/>
                  <a:pt x="5935" y="21002"/>
                  <a:pt x="5935" y="21002"/>
                </a:cubicBezTo>
                <a:cubicBezTo>
                  <a:pt x="5935" y="21301"/>
                  <a:pt x="6119" y="21600"/>
                  <a:pt x="6425" y="21600"/>
                </a:cubicBezTo>
                <a:cubicBezTo>
                  <a:pt x="9362" y="21600"/>
                  <a:pt x="9362" y="21600"/>
                  <a:pt x="9362" y="21600"/>
                </a:cubicBezTo>
                <a:cubicBezTo>
                  <a:pt x="9607" y="21600"/>
                  <a:pt x="9852" y="21301"/>
                  <a:pt x="9852" y="21002"/>
                </a:cubicBezTo>
                <a:cubicBezTo>
                  <a:pt x="9852" y="2990"/>
                  <a:pt x="9852" y="2990"/>
                  <a:pt x="9852" y="2990"/>
                </a:cubicBezTo>
                <a:cubicBezTo>
                  <a:pt x="9852" y="2616"/>
                  <a:pt x="9607" y="2392"/>
                  <a:pt x="9362" y="2392"/>
                </a:cubicBezTo>
                <a:moveTo>
                  <a:pt x="8873" y="20329"/>
                </a:moveTo>
                <a:cubicBezTo>
                  <a:pt x="6914" y="20329"/>
                  <a:pt x="6914" y="20329"/>
                  <a:pt x="6914" y="20329"/>
                </a:cubicBezTo>
                <a:cubicBezTo>
                  <a:pt x="6914" y="3588"/>
                  <a:pt x="6914" y="3588"/>
                  <a:pt x="6914" y="3588"/>
                </a:cubicBezTo>
                <a:cubicBezTo>
                  <a:pt x="8873" y="3588"/>
                  <a:pt x="8873" y="3588"/>
                  <a:pt x="8873" y="3588"/>
                </a:cubicBezTo>
                <a:lnTo>
                  <a:pt x="8873" y="20329"/>
                </a:lnTo>
                <a:close/>
                <a:moveTo>
                  <a:pt x="21110" y="0"/>
                </a:moveTo>
                <a:cubicBezTo>
                  <a:pt x="18173" y="0"/>
                  <a:pt x="18173" y="0"/>
                  <a:pt x="18173" y="0"/>
                </a:cubicBezTo>
                <a:cubicBezTo>
                  <a:pt x="17929" y="0"/>
                  <a:pt x="17684" y="224"/>
                  <a:pt x="17684" y="598"/>
                </a:cubicBezTo>
                <a:cubicBezTo>
                  <a:pt x="17684" y="21002"/>
                  <a:pt x="17684" y="21002"/>
                  <a:pt x="17684" y="21002"/>
                </a:cubicBezTo>
                <a:cubicBezTo>
                  <a:pt x="17684" y="21301"/>
                  <a:pt x="17929" y="21600"/>
                  <a:pt x="18173" y="21600"/>
                </a:cubicBezTo>
                <a:cubicBezTo>
                  <a:pt x="21110" y="21600"/>
                  <a:pt x="21110" y="21600"/>
                  <a:pt x="21110" y="21600"/>
                </a:cubicBezTo>
                <a:cubicBezTo>
                  <a:pt x="21416" y="21600"/>
                  <a:pt x="21600" y="21301"/>
                  <a:pt x="21600" y="21002"/>
                </a:cubicBezTo>
                <a:cubicBezTo>
                  <a:pt x="21600" y="598"/>
                  <a:pt x="21600" y="598"/>
                  <a:pt x="21600" y="598"/>
                </a:cubicBezTo>
                <a:cubicBezTo>
                  <a:pt x="21600" y="224"/>
                  <a:pt x="21416" y="0"/>
                  <a:pt x="21110" y="0"/>
                </a:cubicBezTo>
                <a:moveTo>
                  <a:pt x="20621" y="20329"/>
                </a:moveTo>
                <a:cubicBezTo>
                  <a:pt x="18663" y="20329"/>
                  <a:pt x="18663" y="20329"/>
                  <a:pt x="18663" y="20329"/>
                </a:cubicBezTo>
                <a:cubicBezTo>
                  <a:pt x="18663" y="1196"/>
                  <a:pt x="18663" y="1196"/>
                  <a:pt x="18663" y="1196"/>
                </a:cubicBezTo>
                <a:cubicBezTo>
                  <a:pt x="20621" y="1196"/>
                  <a:pt x="20621" y="1196"/>
                  <a:pt x="20621" y="1196"/>
                </a:cubicBezTo>
                <a:lnTo>
                  <a:pt x="20621" y="20329"/>
                </a:lnTo>
                <a:close/>
              </a:path>
            </a:pathLst>
          </a:custGeom>
          <a:solidFill>
            <a:srgbClr val="91919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1" descr="Рисунок 51">
            <a:extLst>
              <a:ext uri="{FF2B5EF4-FFF2-40B4-BE49-F238E27FC236}">
                <a16:creationId xmlns:a16="http://schemas.microsoft.com/office/drawing/2014/main" id="{89F37789-97EF-C755-8A1A-D160B8C1E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552" y="856726"/>
            <a:ext cx="11906822" cy="108450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Group.png" descr="Grou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0167" y="344286"/>
            <a:ext cx="1708691" cy="440328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&amp;P 500 и Dow Jones обновили максимумы"/>
          <p:cNvSpPr txBox="1"/>
          <p:nvPr/>
        </p:nvSpPr>
        <p:spPr>
          <a:xfrm>
            <a:off x="324552" y="200690"/>
            <a:ext cx="4694854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>
                <a:solidFill>
                  <a:srgbClr val="535664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ru-RU" sz="2000" b="1" dirty="0" err="1">
                <a:solidFill>
                  <a:srgbClr val="8BC9A0"/>
                </a:solidFill>
              </a:rPr>
              <a:t>Нарық</a:t>
            </a:r>
            <a:r>
              <a:rPr lang="ru-RU" sz="2000" b="1" dirty="0">
                <a:solidFill>
                  <a:srgbClr val="8BC9A0"/>
                </a:solidFill>
              </a:rPr>
              <a:t> инфляция мен ФРЖ-</a:t>
            </a:r>
            <a:r>
              <a:rPr lang="ru-RU" sz="2000" b="1" dirty="0" err="1">
                <a:solidFill>
                  <a:srgbClr val="8BC9A0"/>
                </a:solidFill>
              </a:rPr>
              <a:t>ның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  <a:r>
              <a:rPr lang="ru-RU" sz="2000" b="1" dirty="0" err="1">
                <a:solidFill>
                  <a:srgbClr val="8BC9A0"/>
                </a:solidFill>
              </a:rPr>
              <a:t>күткен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  <a:r>
              <a:rPr lang="ru-RU" sz="2000" b="1" dirty="0" err="1">
                <a:solidFill>
                  <a:srgbClr val="8BC9A0"/>
                </a:solidFill>
              </a:rPr>
              <a:t>үмітін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  <a:r>
              <a:rPr lang="ru-RU" sz="2000" b="1" dirty="0" err="1">
                <a:solidFill>
                  <a:srgbClr val="8BC9A0"/>
                </a:solidFill>
              </a:rPr>
              <a:t>теңгерімді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  <a:r>
              <a:rPr lang="ru-RU" sz="2000" b="1" dirty="0" err="1">
                <a:solidFill>
                  <a:srgbClr val="8BC9A0"/>
                </a:solidFill>
              </a:rPr>
              <a:t>етті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</a:p>
        </p:txBody>
      </p:sp>
      <p:sp>
        <p:nvSpPr>
          <p:cNvPr id="4" name="Основные фондовые индексы США выросли по итогам недели, а пятничное ралли подтолкнуло рынки к новым максимумам. S&amp;P 500 прибавил 1,2% и обновил All Time High, установленный 3 января 2022 года. Индекс Dow Jones превысил рекорд, который он установил 17 дне">
            <a:extLst>
              <a:ext uri="{FF2B5EF4-FFF2-40B4-BE49-F238E27FC236}">
                <a16:creationId xmlns:a16="http://schemas.microsoft.com/office/drawing/2014/main" id="{07A4D724-054F-038B-BA8B-DDAAAE24C9C8}"/>
              </a:ext>
            </a:extLst>
          </p:cNvPr>
          <p:cNvSpPr txBox="1"/>
          <p:nvPr/>
        </p:nvSpPr>
        <p:spPr>
          <a:xfrm>
            <a:off x="311462" y="1169383"/>
            <a:ext cx="6907396" cy="353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/>
            <a:r>
              <a:rPr lang="ru-RU" sz="1400" dirty="0" err="1">
                <a:latin typeface="Montserrat" panose="00000500000000000000" pitchFamily="2" charset="-52"/>
              </a:rPr>
              <a:t>Өткен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аптада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америкалық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индекстер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аралас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динамиканы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көрсетті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  <a:r>
              <a:rPr lang="en-US" sz="1400" i="1" dirty="0">
                <a:latin typeface="Montserrat" panose="00000500000000000000" pitchFamily="2" charset="-52"/>
              </a:rPr>
              <a:t>S&amp;P 500 </a:t>
            </a:r>
            <a:r>
              <a:rPr lang="ru-RU" sz="1400" i="1" dirty="0">
                <a:latin typeface="Montserrat" panose="00000500000000000000" pitchFamily="2" charset="-52"/>
              </a:rPr>
              <a:t>тек +0,3%, </a:t>
            </a:r>
            <a:r>
              <a:rPr lang="en-US" sz="1400" i="1" dirty="0">
                <a:latin typeface="Montserrat" panose="00000500000000000000" pitchFamily="2" charset="-52"/>
              </a:rPr>
              <a:t>Dow Jones +1,6% </a:t>
            </a:r>
            <a:r>
              <a:rPr lang="ru-RU" sz="1400" i="1" dirty="0" err="1">
                <a:latin typeface="Montserrat" panose="00000500000000000000" pitchFamily="2" charset="-52"/>
              </a:rPr>
              <a:t>өсті</a:t>
            </a:r>
            <a:r>
              <a:rPr lang="ru-RU" sz="1400" i="1" dirty="0">
                <a:latin typeface="Montserrat" panose="00000500000000000000" pitchFamily="2" charset="-52"/>
              </a:rPr>
              <a:t>, </a:t>
            </a:r>
            <a:r>
              <a:rPr lang="ru-RU" sz="1400" dirty="0">
                <a:latin typeface="Montserrat" panose="00000500000000000000" pitchFamily="2" charset="-52"/>
              </a:rPr>
              <a:t>ал</a:t>
            </a:r>
            <a:r>
              <a:rPr lang="ru-RU" sz="1400" i="1" dirty="0">
                <a:latin typeface="Montserrat" panose="00000500000000000000" pitchFamily="2" charset="-52"/>
              </a:rPr>
              <a:t> </a:t>
            </a:r>
            <a:r>
              <a:rPr lang="en-US" sz="1400" i="1" dirty="0">
                <a:latin typeface="Montserrat" panose="00000500000000000000" pitchFamily="2" charset="-52"/>
              </a:rPr>
              <a:t>Nasdaq </a:t>
            </a:r>
            <a:r>
              <a:rPr lang="ru-RU" sz="1400" dirty="0" err="1">
                <a:latin typeface="Montserrat" panose="00000500000000000000" pitchFamily="2" charset="-52"/>
              </a:rPr>
              <a:t>технологиялар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секторындағы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түзетулерге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байланысты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i="1" dirty="0">
                <a:latin typeface="Montserrat" panose="00000500000000000000" pitchFamily="2" charset="-52"/>
              </a:rPr>
              <a:t>-0,6%-</a:t>
            </a:r>
            <a:r>
              <a:rPr lang="ru-RU" sz="1400" i="1" dirty="0" err="1">
                <a:latin typeface="Montserrat" panose="00000500000000000000" pitchFamily="2" charset="-52"/>
              </a:rPr>
              <a:t>ға</a:t>
            </a:r>
            <a:r>
              <a:rPr lang="ru-RU" sz="1400" i="1" dirty="0">
                <a:latin typeface="Montserrat" panose="00000500000000000000" pitchFamily="2" charset="-52"/>
              </a:rPr>
              <a:t> </a:t>
            </a:r>
            <a:r>
              <a:rPr lang="ru-RU" sz="1400" i="1" dirty="0" err="1">
                <a:latin typeface="Montserrat" panose="00000500000000000000" pitchFamily="2" charset="-52"/>
              </a:rPr>
              <a:t>төмендеді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  <a:r>
              <a:rPr lang="ru-RU" sz="1400" dirty="0" err="1">
                <a:latin typeface="Montserrat" panose="00000500000000000000" pitchFamily="2" charset="-52"/>
              </a:rPr>
              <a:t>Инвесторлар</a:t>
            </a:r>
            <a:r>
              <a:rPr lang="ru-RU" sz="1400" dirty="0">
                <a:latin typeface="Montserrat" panose="00000500000000000000" pitchFamily="2" charset="-52"/>
              </a:rPr>
              <a:t> инфляция мен </a:t>
            </a:r>
            <a:r>
              <a:rPr lang="ru-RU" sz="1400" dirty="0" err="1">
                <a:latin typeface="Montserrat" panose="00000500000000000000" pitchFamily="2" charset="-52"/>
              </a:rPr>
              <a:t>тұтынушылық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сұраныс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бойынша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әртүрлі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деректерге</a:t>
            </a:r>
            <a:r>
              <a:rPr lang="ru-RU" sz="1400" dirty="0">
                <a:latin typeface="Montserrat" panose="00000500000000000000" pitchFamily="2" charset="-52"/>
              </a:rPr>
              <a:t> ден </a:t>
            </a:r>
            <a:r>
              <a:rPr lang="ru-RU" sz="1400" dirty="0" err="1">
                <a:latin typeface="Montserrat" panose="00000500000000000000" pitchFamily="2" charset="-52"/>
              </a:rPr>
              <a:t>қойды</a:t>
            </a:r>
            <a:r>
              <a:rPr lang="ru-RU" sz="1400" dirty="0">
                <a:latin typeface="Montserrat" panose="00000500000000000000" pitchFamily="2" charset="-52"/>
              </a:rPr>
              <a:t>: </a:t>
            </a:r>
            <a:r>
              <a:rPr lang="ru-RU" sz="1400" dirty="0" err="1">
                <a:latin typeface="Montserrat" panose="00000500000000000000" pitchFamily="2" charset="-52"/>
              </a:rPr>
              <a:t>өндірушілер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бағасының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индексі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i="1" dirty="0">
                <a:latin typeface="Montserrat" panose="00000500000000000000" pitchFamily="2" charset="-52"/>
              </a:rPr>
              <a:t>+3,3% ж/ж </a:t>
            </a:r>
            <a:r>
              <a:rPr lang="ru-RU" sz="1400" dirty="0" err="1">
                <a:latin typeface="Montserrat" panose="00000500000000000000" pitchFamily="2" charset="-52"/>
              </a:rPr>
              <a:t>дейін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жеделдеді</a:t>
            </a:r>
            <a:r>
              <a:rPr lang="ru-RU" sz="1400" dirty="0">
                <a:latin typeface="Montserrat" panose="00000500000000000000" pitchFamily="2" charset="-52"/>
              </a:rPr>
              <a:t> (</a:t>
            </a:r>
            <a:r>
              <a:rPr lang="ru-RU" sz="1400" dirty="0" err="1">
                <a:latin typeface="Montserrat" panose="00000500000000000000" pitchFamily="2" charset="-52"/>
              </a:rPr>
              <a:t>ең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көп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дегенде</a:t>
            </a:r>
            <a:r>
              <a:rPr lang="ru-RU" sz="1400" dirty="0">
                <a:latin typeface="Montserrat" panose="00000500000000000000" pitchFamily="2" charset="-52"/>
              </a:rPr>
              <a:t> 5 айда), ал </a:t>
            </a:r>
            <a:r>
              <a:rPr lang="ru-RU" sz="1400" dirty="0" err="1">
                <a:latin typeface="Montserrat" panose="00000500000000000000" pitchFamily="2" charset="-52"/>
              </a:rPr>
              <a:t>тұтынушылық</a:t>
            </a:r>
            <a:r>
              <a:rPr lang="ru-RU" sz="1400" dirty="0">
                <a:latin typeface="Montserrat" panose="00000500000000000000" pitchFamily="2" charset="-52"/>
              </a:rPr>
              <a:t> инфляция </a:t>
            </a:r>
            <a:r>
              <a:rPr lang="ru-RU" sz="1400" i="1" dirty="0">
                <a:latin typeface="Montserrat" panose="00000500000000000000" pitchFamily="2" charset="-52"/>
              </a:rPr>
              <a:t>2,7% ж/ж </a:t>
            </a:r>
            <a:r>
              <a:rPr lang="ru-RU" sz="1400" dirty="0" err="1">
                <a:latin typeface="Montserrat" panose="00000500000000000000" pitchFamily="2" charset="-52"/>
              </a:rPr>
              <a:t>деңгейінде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сақталды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</a:p>
          <a:p>
            <a:pPr algn="just"/>
            <a:endParaRPr lang="en-US" sz="1400" dirty="0">
              <a:latin typeface="Montserrat" panose="00000500000000000000" pitchFamily="2" charset="-52"/>
            </a:endParaRPr>
          </a:p>
          <a:p>
            <a:pPr algn="just"/>
            <a:r>
              <a:rPr lang="ru-RU" sz="1400" dirty="0" err="1">
                <a:latin typeface="Montserrat" panose="00000500000000000000" pitchFamily="2" charset="-52"/>
              </a:rPr>
              <a:t>Бөлшек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сауда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бойынша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әлсіз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есептер</a:t>
            </a:r>
            <a:r>
              <a:rPr lang="ru-RU" sz="1400" dirty="0">
                <a:latin typeface="Montserrat" panose="00000500000000000000" pitchFamily="2" charset="-52"/>
              </a:rPr>
              <a:t> мен </a:t>
            </a:r>
            <a:r>
              <a:rPr lang="ru-RU" sz="1400" dirty="0" err="1">
                <a:latin typeface="Montserrat" panose="00000500000000000000" pitchFamily="2" charset="-52"/>
              </a:rPr>
              <a:t>тұтынушылық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көңіл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күйдің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түсіп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кетуі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қысымның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қосымша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факторына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айналды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бұл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экономиканы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салқындату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қарқыны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туралы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пікірталасты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күшейтті</a:t>
            </a:r>
            <a:r>
              <a:rPr lang="ru-RU" sz="1400" dirty="0">
                <a:latin typeface="Montserrat" panose="00000500000000000000" pitchFamily="2" charset="-52"/>
              </a:rPr>
              <a:t>.</a:t>
            </a:r>
            <a:endParaRPr lang="en-US" sz="1400" dirty="0">
              <a:latin typeface="Montserrat" panose="00000500000000000000" pitchFamily="2" charset="-52"/>
            </a:endParaRPr>
          </a:p>
          <a:p>
            <a:pPr algn="just"/>
            <a:endParaRPr lang="ru-RU" sz="1400" dirty="0">
              <a:latin typeface="Montserrat" panose="00000500000000000000" pitchFamily="2" charset="-52"/>
            </a:endParaRPr>
          </a:p>
          <a:p>
            <a:pPr algn="just"/>
            <a:r>
              <a:rPr lang="ru-RU" sz="1400" b="1" i="1" dirty="0" err="1">
                <a:latin typeface="Montserrat" panose="00000500000000000000" pitchFamily="2" charset="-52"/>
              </a:rPr>
              <a:t>Шағын</a:t>
            </a:r>
            <a:r>
              <a:rPr lang="ru-RU" sz="1400" b="1" i="1" dirty="0">
                <a:latin typeface="Montserrat" panose="00000500000000000000" pitchFamily="2" charset="-52"/>
              </a:rPr>
              <a:t> </a:t>
            </a:r>
            <a:r>
              <a:rPr lang="ru-RU" sz="1400" b="1" i="1" dirty="0" err="1">
                <a:latin typeface="Montserrat" panose="00000500000000000000" pitchFamily="2" charset="-52"/>
              </a:rPr>
              <a:t>компаниялар</a:t>
            </a:r>
            <a:r>
              <a:rPr lang="ru-RU" sz="1400" b="1" i="1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бөлек</a:t>
            </a:r>
            <a:r>
              <a:rPr lang="ru-RU" sz="1400" b="1" i="1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ерекшеленеді</a:t>
            </a:r>
            <a:r>
              <a:rPr lang="ru-RU" sz="1400" dirty="0">
                <a:latin typeface="Montserrat" panose="00000500000000000000" pitchFamily="2" charset="-52"/>
              </a:rPr>
              <a:t>: </a:t>
            </a:r>
            <a:r>
              <a:rPr lang="en-US" sz="1400" i="1" dirty="0">
                <a:latin typeface="Montserrat" panose="00000500000000000000" pitchFamily="2" charset="-52"/>
              </a:rPr>
              <a:t>Russell 2000 </a:t>
            </a:r>
            <a:r>
              <a:rPr lang="ru-RU" sz="1400" dirty="0" err="1">
                <a:latin typeface="Montserrat" panose="00000500000000000000" pitchFamily="2" charset="-52"/>
              </a:rPr>
              <a:t>индексі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бір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аптада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i="1" dirty="0">
                <a:latin typeface="Montserrat" panose="00000500000000000000" pitchFamily="2" charset="-52"/>
              </a:rPr>
              <a:t>+3,1%-</a:t>
            </a:r>
            <a:r>
              <a:rPr lang="ru-RU" sz="1400" i="1" dirty="0" err="1">
                <a:latin typeface="Montserrat" panose="00000500000000000000" pitchFamily="2" charset="-52"/>
              </a:rPr>
              <a:t>ға</a:t>
            </a:r>
            <a:r>
              <a:rPr lang="ru-RU" sz="1400" i="1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өсіп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ірі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компаниялардан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едәуір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озып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кетті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бұл</a:t>
            </a:r>
            <a:r>
              <a:rPr lang="ru-RU" sz="1400" dirty="0">
                <a:latin typeface="Montserrat" panose="00000500000000000000" pitchFamily="2" charset="-52"/>
              </a:rPr>
              <a:t> ФРЖ </a:t>
            </a:r>
            <a:r>
              <a:rPr lang="ru-RU" sz="1400" dirty="0" err="1">
                <a:latin typeface="Montserrat" panose="00000500000000000000" pitchFamily="2" charset="-52"/>
              </a:rPr>
              <a:t>саясатын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жұмсартуды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күткен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кезде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неғұрлым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тәуекелді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активтерге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деген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қызығушылықтың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қайтып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келетінін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білдіреді</a:t>
            </a:r>
            <a:r>
              <a:rPr lang="ru-RU" sz="1400" dirty="0">
                <a:latin typeface="Montserrat" panose="00000500000000000000" pitchFamily="2" charset="-52"/>
              </a:rPr>
              <a:t>.</a:t>
            </a:r>
          </a:p>
        </p:txBody>
      </p:sp>
      <p:sp>
        <p:nvSpPr>
          <p:cNvPr id="3" name="AutoShape 2" descr=" This chart shows the path of the fed funds rate, PCE inflation and the Fed's inflation target since 2022 and Fed projections through 2027.&#10;">
            <a:extLst>
              <a:ext uri="{FF2B5EF4-FFF2-40B4-BE49-F238E27FC236}">
                <a16:creationId xmlns:a16="http://schemas.microsoft.com/office/drawing/2014/main" id="{581AFA80-5574-133D-4CFE-75CAAD934E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25850" y="51943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5B116D-4BEF-DEB6-96A8-DFE5CFC3A567}"/>
              </a:ext>
            </a:extLst>
          </p:cNvPr>
          <p:cNvSpPr txBox="1"/>
          <p:nvPr/>
        </p:nvSpPr>
        <p:spPr>
          <a:xfrm>
            <a:off x="226396" y="10239232"/>
            <a:ext cx="7330104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kk-KZ" sz="1200" dirty="0">
                <a:latin typeface="Montserrat Regular" panose="00000500000000000000" pitchFamily="2" charset="-52"/>
              </a:rPr>
              <a:t>Баға </a:t>
            </a:r>
            <a:r>
              <a:rPr lang="en-US" sz="1200" dirty="0">
                <a:latin typeface="Montserrat Regular" panose="00000500000000000000" pitchFamily="2" charset="-52"/>
              </a:rPr>
              <a:t>25</a:t>
            </a:r>
            <a:r>
              <a:rPr lang="kk-KZ" sz="1200" dirty="0">
                <a:latin typeface="Montserrat Regular" panose="00000500000000000000" pitchFamily="2" charset="-52"/>
              </a:rPr>
              <a:t>.0</a:t>
            </a:r>
            <a:r>
              <a:rPr lang="en-US" sz="1200" dirty="0">
                <a:latin typeface="Montserrat Regular" panose="00000500000000000000" pitchFamily="2" charset="-52"/>
              </a:rPr>
              <a:t>8</a:t>
            </a:r>
            <a:r>
              <a:rPr lang="kk-KZ" sz="1200" dirty="0">
                <a:latin typeface="Montserrat Regular" panose="00000500000000000000" pitchFamily="2" charset="-52"/>
              </a:rPr>
              <a:t>.2025ж.</a:t>
            </a:r>
            <a:r>
              <a:rPr lang="en-US" sz="1200" dirty="0">
                <a:latin typeface="Montserrat Regular" panose="00000500000000000000" pitchFamily="2" charset="-52"/>
              </a:rPr>
              <a:t> (1</a:t>
            </a:r>
            <a:r>
              <a:rPr lang="kk-KZ" sz="1200" dirty="0">
                <a:latin typeface="Montserrat Regular" panose="00000500000000000000" pitchFamily="2" charset="-52"/>
              </a:rPr>
              <a:t>4</a:t>
            </a:r>
            <a:r>
              <a:rPr lang="en-US" sz="1200" dirty="0">
                <a:latin typeface="Montserrat Regular" panose="00000500000000000000" pitchFamily="2" charset="-52"/>
              </a:rPr>
              <a:t>:3</a:t>
            </a:r>
            <a:r>
              <a:rPr lang="kk-KZ" sz="1200" dirty="0">
                <a:latin typeface="Montserrat Regular" panose="00000500000000000000" pitchFamily="2" charset="-52"/>
              </a:rPr>
              <a:t>0</a:t>
            </a:r>
            <a:r>
              <a:rPr lang="en-US" sz="1200" dirty="0">
                <a:latin typeface="Montserrat Regular" panose="00000500000000000000" pitchFamily="2" charset="-52"/>
              </a:rPr>
              <a:t>)</a:t>
            </a:r>
            <a:r>
              <a:rPr lang="kk-KZ" sz="1200" dirty="0">
                <a:latin typeface="Montserrat Regular" panose="00000500000000000000" pitchFamily="2" charset="-52"/>
              </a:rPr>
              <a:t> жағдай бойынша өзекті.</a:t>
            </a:r>
            <a:endParaRPr lang="ru-RU" sz="1200" dirty="0">
              <a:latin typeface="Montserrat Regular" panose="00000500000000000000" pitchFamily="2" charset="-52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6FC81B6-785E-1999-CB77-3AC409F28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016555"/>
              </p:ext>
            </p:extLst>
          </p:nvPr>
        </p:nvGraphicFramePr>
        <p:xfrm>
          <a:off x="450850" y="4854190"/>
          <a:ext cx="6768008" cy="496168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88419">
                  <a:extLst>
                    <a:ext uri="{9D8B030D-6E8A-4147-A177-3AD203B41FA5}">
                      <a16:colId xmlns:a16="http://schemas.microsoft.com/office/drawing/2014/main" val="3178135118"/>
                    </a:ext>
                  </a:extLst>
                </a:gridCol>
                <a:gridCol w="1461890">
                  <a:extLst>
                    <a:ext uri="{9D8B030D-6E8A-4147-A177-3AD203B41FA5}">
                      <a16:colId xmlns:a16="http://schemas.microsoft.com/office/drawing/2014/main" val="2056421882"/>
                    </a:ext>
                  </a:extLst>
                </a:gridCol>
                <a:gridCol w="1353602">
                  <a:extLst>
                    <a:ext uri="{9D8B030D-6E8A-4147-A177-3AD203B41FA5}">
                      <a16:colId xmlns:a16="http://schemas.microsoft.com/office/drawing/2014/main" val="2815241886"/>
                    </a:ext>
                  </a:extLst>
                </a:gridCol>
                <a:gridCol w="1164097">
                  <a:extLst>
                    <a:ext uri="{9D8B030D-6E8A-4147-A177-3AD203B41FA5}">
                      <a16:colId xmlns:a16="http://schemas.microsoft.com/office/drawing/2014/main" val="3707948609"/>
                    </a:ext>
                  </a:extLst>
                </a:gridCol>
              </a:tblGrid>
              <a:tr h="298970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2449720"/>
                  </a:ext>
                </a:extLst>
              </a:tr>
              <a:tr h="39039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Негізгі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индекстер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1-апта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1-ай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20709041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KASE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A9974"/>
                          </a:highlight>
                          <a:latin typeface="Montserrat" panose="00000500000000000000" pitchFamily="2" charset="-52"/>
                        </a:rPr>
                        <a:t>-2,05%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2DE82"/>
                          </a:highlight>
                          <a:latin typeface="Montserrat" panose="00000500000000000000" pitchFamily="2" charset="-52"/>
                        </a:rPr>
                        <a:t>3,57%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D680"/>
                          </a:highlight>
                          <a:latin typeface="Montserrat" panose="00000500000000000000" pitchFamily="2" charset="-52"/>
                        </a:rPr>
                        <a:t>20,00%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60490600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S&amp;P 500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DD780"/>
                          </a:highlight>
                          <a:latin typeface="Montserrat" panose="00000500000000000000" pitchFamily="2" charset="-52"/>
                        </a:rPr>
                        <a:t>0,28%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EE382"/>
                          </a:highlight>
                          <a:latin typeface="Montserrat" panose="00000500000000000000" pitchFamily="2" charset="-52"/>
                        </a:rPr>
                        <a:t>1,23%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EE282"/>
                          </a:highlight>
                          <a:latin typeface="Montserrat" panose="00000500000000000000" pitchFamily="2" charset="-52"/>
                        </a:rPr>
                        <a:t>9,95%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5860712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Nasdaq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BF7B"/>
                          </a:highlight>
                          <a:latin typeface="Montserrat" panose="00000500000000000000" pitchFamily="2" charset="-52"/>
                        </a:rPr>
                        <a:t>-0,62%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BEA84"/>
                          </a:highlight>
                          <a:latin typeface="Montserrat" panose="00000500000000000000" pitchFamily="2" charset="-52"/>
                        </a:rPr>
                        <a:t>1,84%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B84"/>
                          </a:highlight>
                          <a:latin typeface="Montserrat" panose="00000500000000000000" pitchFamily="2" charset="-52"/>
                        </a:rPr>
                        <a:t>11,32%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59274608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Басқа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индекстер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2904805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Dow Jones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AE583"/>
                          </a:highlight>
                          <a:latin typeface="Montserrat" panose="00000500000000000000" pitchFamily="2" charset="-52"/>
                        </a:rPr>
                        <a:t>1,60%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EB84"/>
                          </a:highlight>
                          <a:latin typeface="Montserrat" panose="00000500000000000000" pitchFamily="2" charset="-52"/>
                        </a:rPr>
                        <a:t>1,63%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DD27F"/>
                          </a:highlight>
                          <a:latin typeface="Montserrat" panose="00000500000000000000" pitchFamily="2" charset="-52"/>
                        </a:rPr>
                        <a:t>7,26%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4890722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STOXX 600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A84"/>
                          </a:highlight>
                          <a:latin typeface="Montserrat" panose="00000500000000000000" pitchFamily="2" charset="-52"/>
                        </a:rPr>
                        <a:t>1,10%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BEA84"/>
                          </a:highlight>
                          <a:latin typeface="Montserrat" panose="00000500000000000000" pitchFamily="2" charset="-52"/>
                        </a:rPr>
                        <a:t>1,84%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EE582"/>
                          </a:highlight>
                          <a:latin typeface="Montserrat" panose="00000500000000000000" pitchFamily="2" charset="-52"/>
                        </a:rPr>
                        <a:t>10,33%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3007171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CSI 300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63BE7B"/>
                          </a:highlight>
                          <a:latin typeface="Montserrat" panose="00000500000000000000" pitchFamily="2" charset="-52"/>
                        </a:rPr>
                        <a:t>5,42%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63BE7B"/>
                          </a:highlight>
                          <a:latin typeface="Montserrat" panose="00000500000000000000" pitchFamily="2" charset="-52"/>
                        </a:rPr>
                        <a:t>8,29%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CE683"/>
                          </a:highlight>
                          <a:latin typeface="Montserrat" panose="00000500000000000000" pitchFamily="2" charset="-52"/>
                        </a:rPr>
                        <a:t>13,58%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7492618"/>
                  </a:ext>
                </a:extLst>
              </a:tr>
              <a:tr h="3857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Hang Seng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7DB81"/>
                          </a:highlight>
                          <a:latin typeface="Montserrat" panose="00000500000000000000" pitchFamily="2" charset="-52"/>
                        </a:rPr>
                        <a:t>2,59%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DEB84"/>
                          </a:highlight>
                          <a:latin typeface="Montserrat" panose="00000500000000000000" pitchFamily="2" charset="-52"/>
                        </a:rPr>
                        <a:t>1,74%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67C07C"/>
                          </a:highlight>
                          <a:latin typeface="Montserrat" panose="00000500000000000000" pitchFamily="2" charset="-52"/>
                        </a:rPr>
                        <a:t>28,76%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8045917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Тауарлар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6928695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Gold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EB84"/>
                          </a:highlight>
                          <a:latin typeface="Montserrat" panose="00000500000000000000" pitchFamily="2" charset="-52"/>
                        </a:rPr>
                        <a:t>1,00%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DD780"/>
                          </a:highlight>
                          <a:latin typeface="Montserrat" panose="00000500000000000000" pitchFamily="2" charset="-52"/>
                        </a:rPr>
                        <a:t>0,57%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63BE7B"/>
                          </a:highlight>
                          <a:latin typeface="Montserrat" panose="00000500000000000000" pitchFamily="2" charset="-52"/>
                        </a:rPr>
                        <a:t>29,18%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7492579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Brent Oil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6E082"/>
                          </a:highlight>
                          <a:latin typeface="Montserrat" panose="00000500000000000000" pitchFamily="2" charset="-52"/>
                        </a:rPr>
                        <a:t>2,17%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BB178"/>
                          </a:highlight>
                          <a:latin typeface="Montserrat" panose="00000500000000000000" pitchFamily="2" charset="-52"/>
                        </a:rPr>
                        <a:t>-1,46%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6C6B"/>
                          </a:highlight>
                          <a:latin typeface="Montserrat" panose="00000500000000000000" pitchFamily="2" charset="-52"/>
                        </a:rPr>
                        <a:t>-9,65%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8298114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Crude Oil WTI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EE582"/>
                          </a:highlight>
                          <a:latin typeface="Montserrat" panose="00000500000000000000" pitchFamily="2" charset="-52"/>
                        </a:rPr>
                        <a:t>0,80%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BA877"/>
                          </a:highlight>
                          <a:latin typeface="Montserrat" panose="00000500000000000000" pitchFamily="2" charset="-52"/>
                        </a:rPr>
                        <a:t>-1,89%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8696B"/>
                          </a:highlight>
                          <a:latin typeface="Montserrat" panose="00000500000000000000" pitchFamily="2" charset="-52"/>
                        </a:rPr>
                        <a:t>-10,27%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5244841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Криптовалюта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8792005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BTC/USD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696B"/>
                          </a:highlight>
                          <a:latin typeface="Montserrat" panose="00000500000000000000" pitchFamily="2" charset="-52"/>
                        </a:rPr>
                        <a:t>-3,89%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696B"/>
                          </a:highlight>
                          <a:latin typeface="Montserrat" panose="00000500000000000000" pitchFamily="2" charset="-52"/>
                        </a:rPr>
                        <a:t>-5,30%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BAD780"/>
                          </a:highlight>
                          <a:latin typeface="Montserrat" panose="00000500000000000000" pitchFamily="2" charset="-52"/>
                        </a:rPr>
                        <a:t>19,28%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7723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42259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1" descr="Рисунок 51">
            <a:extLst>
              <a:ext uri="{FF2B5EF4-FFF2-40B4-BE49-F238E27FC236}">
                <a16:creationId xmlns:a16="http://schemas.microsoft.com/office/drawing/2014/main" id="{89F37789-97EF-C755-8A1A-D160B8C1E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552" y="971654"/>
            <a:ext cx="11906822" cy="108450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Group.png" descr="Grou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0167" y="344286"/>
            <a:ext cx="1708691" cy="440328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&amp;P 500 и Dow Jones обновили максимумы"/>
          <p:cNvSpPr txBox="1"/>
          <p:nvPr/>
        </p:nvSpPr>
        <p:spPr>
          <a:xfrm>
            <a:off x="389532" y="409636"/>
            <a:ext cx="5159376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>
                <a:solidFill>
                  <a:srgbClr val="535664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ru-RU" sz="2000" b="1" dirty="0" err="1">
                <a:solidFill>
                  <a:srgbClr val="8BC9A0"/>
                </a:solidFill>
              </a:rPr>
              <a:t>Жұмаға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  <a:r>
              <a:rPr lang="ru-RU" sz="2000" b="1" dirty="0" err="1">
                <a:solidFill>
                  <a:srgbClr val="8BC9A0"/>
                </a:solidFill>
              </a:rPr>
              <a:t>қадам</a:t>
            </a:r>
            <a:r>
              <a:rPr lang="ru-RU" sz="2000" b="1" dirty="0">
                <a:solidFill>
                  <a:srgbClr val="8BC9A0"/>
                </a:solidFill>
              </a:rPr>
              <a:t>: </a:t>
            </a:r>
            <a:r>
              <a:rPr lang="ru-RU" sz="2000" b="1" dirty="0" err="1">
                <a:solidFill>
                  <a:srgbClr val="8BC9A0"/>
                </a:solidFill>
              </a:rPr>
              <a:t>Пауэллдің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  <a:r>
              <a:rPr lang="ru-RU" sz="2000" b="1" dirty="0" err="1">
                <a:solidFill>
                  <a:srgbClr val="8BC9A0"/>
                </a:solidFill>
              </a:rPr>
              <a:t>сөз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  <a:r>
              <a:rPr lang="ru-RU" sz="2000" b="1" dirty="0" err="1">
                <a:solidFill>
                  <a:srgbClr val="8BC9A0"/>
                </a:solidFill>
              </a:rPr>
              <a:t>сөйлеуі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  <a:r>
              <a:rPr lang="ru-RU" sz="2000" b="1" dirty="0" err="1">
                <a:solidFill>
                  <a:srgbClr val="8BC9A0"/>
                </a:solidFill>
              </a:rPr>
              <a:t>өсім</a:t>
            </a:r>
            <a:r>
              <a:rPr lang="ru-RU" sz="2000" b="1" dirty="0">
                <a:solidFill>
                  <a:srgbClr val="8BC9A0"/>
                </a:solidFill>
              </a:rPr>
              <a:t>  катализаторы </a:t>
            </a:r>
            <a:r>
              <a:rPr lang="ru-RU" sz="2000" b="1" dirty="0" err="1">
                <a:solidFill>
                  <a:srgbClr val="8BC9A0"/>
                </a:solidFill>
              </a:rPr>
              <a:t>болды</a:t>
            </a:r>
            <a:endParaRPr lang="ru-RU" sz="2000" b="1" dirty="0">
              <a:solidFill>
                <a:srgbClr val="8BC9A0"/>
              </a:solidFill>
            </a:endParaRPr>
          </a:p>
        </p:txBody>
      </p:sp>
      <p:sp>
        <p:nvSpPr>
          <p:cNvPr id="4" name="Основные фондовые индексы США выросли по итогам недели, а пятничное ралли подтолкнуло рынки к новым максимумам. S&amp;P 500 прибавил 1,2% и обновил All Time High, установленный 3 января 2022 года. Индекс Dow Jones превысил рекорд, который он установил 17 дне">
            <a:extLst>
              <a:ext uri="{FF2B5EF4-FFF2-40B4-BE49-F238E27FC236}">
                <a16:creationId xmlns:a16="http://schemas.microsoft.com/office/drawing/2014/main" id="{07A4D724-054F-038B-BA8B-DDAAAE24C9C8}"/>
              </a:ext>
            </a:extLst>
          </p:cNvPr>
          <p:cNvSpPr txBox="1"/>
          <p:nvPr/>
        </p:nvSpPr>
        <p:spPr>
          <a:xfrm>
            <a:off x="389532" y="1311263"/>
            <a:ext cx="6472635" cy="5016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/>
            <a:r>
              <a:rPr lang="ru-RU" sz="1600" dirty="0">
                <a:latin typeface="Montserrat" panose="00000500000000000000" pitchFamily="2" charset="-52"/>
              </a:rPr>
              <a:t>Апта </a:t>
            </a:r>
            <a:r>
              <a:rPr lang="ru-RU" sz="1600" dirty="0" err="1">
                <a:latin typeface="Montserrat" panose="00000500000000000000" pitchFamily="2" charset="-52"/>
              </a:rPr>
              <a:t>соңында</a:t>
            </a:r>
            <a:r>
              <a:rPr lang="ru-RU" sz="1600" dirty="0">
                <a:latin typeface="Montserrat" panose="00000500000000000000" pitchFamily="2" charset="-52"/>
              </a:rPr>
              <a:t> Джером Пауэлл Джексон-</a:t>
            </a:r>
            <a:r>
              <a:rPr lang="ru-RU" sz="1600" dirty="0" err="1">
                <a:latin typeface="Montserrat" panose="00000500000000000000" pitchFamily="2" charset="-52"/>
              </a:rPr>
              <a:t>Хоулдағы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симпозиумда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сөз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сөйлеуі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шарықтау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шегі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болды</a:t>
            </a:r>
            <a:r>
              <a:rPr lang="ru-RU" sz="1600" dirty="0">
                <a:latin typeface="Montserrat" panose="00000500000000000000" pitchFamily="2" charset="-52"/>
              </a:rPr>
              <a:t>. ФРЖ </a:t>
            </a:r>
            <a:r>
              <a:rPr lang="ru-RU" sz="1600" dirty="0" err="1">
                <a:latin typeface="Montserrat" panose="00000500000000000000" pitchFamily="2" charset="-52"/>
              </a:rPr>
              <a:t>басшысы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i="1" dirty="0">
                <a:latin typeface="Montserrat" panose="00000500000000000000" pitchFamily="2" charset="-52"/>
              </a:rPr>
              <a:t>«</a:t>
            </a:r>
            <a:r>
              <a:rPr lang="ru-RU" sz="1600" i="1" dirty="0" err="1">
                <a:latin typeface="Montserrat" panose="00000500000000000000" pitchFamily="2" charset="-52"/>
              </a:rPr>
              <a:t>тәуекелдер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теңгерімі</a:t>
            </a:r>
            <a:r>
              <a:rPr lang="ru-RU" sz="1600" i="1" dirty="0">
                <a:latin typeface="Montserrat" panose="00000500000000000000" pitchFamily="2" charset="-52"/>
              </a:rPr>
              <a:t> экономика мен </a:t>
            </a:r>
            <a:r>
              <a:rPr lang="ru-RU" sz="1600" i="1" dirty="0" err="1">
                <a:latin typeface="Montserrat" panose="00000500000000000000" pitchFamily="2" charset="-52"/>
              </a:rPr>
              <a:t>жұмыспен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қамту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жағына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қарай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жылжып</a:t>
            </a:r>
            <a:r>
              <a:rPr lang="ru-RU" sz="1600" i="1" dirty="0">
                <a:latin typeface="Montserrat" panose="00000500000000000000" pitchFamily="2" charset="-52"/>
              </a:rPr>
              <a:t> бара </a:t>
            </a:r>
            <a:r>
              <a:rPr lang="ru-RU" sz="1600" i="1" dirty="0" err="1">
                <a:latin typeface="Montserrat" panose="00000500000000000000" pitchFamily="2" charset="-52"/>
              </a:rPr>
              <a:t>жатқанын</a:t>
            </a:r>
            <a:r>
              <a:rPr lang="ru-RU" sz="1600" i="1" dirty="0">
                <a:latin typeface="Montserrat" panose="00000500000000000000" pitchFamily="2" charset="-52"/>
              </a:rPr>
              <a:t>» </a:t>
            </a:r>
            <a:r>
              <a:rPr lang="ru-RU" sz="1600" dirty="0" err="1">
                <a:latin typeface="Montserrat" panose="00000500000000000000" pitchFamily="2" charset="-52"/>
              </a:rPr>
              <a:t>атап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өтті</a:t>
            </a:r>
            <a:r>
              <a:rPr lang="ru-RU" sz="1600" dirty="0">
                <a:latin typeface="Montserrat" panose="00000500000000000000" pitchFamily="2" charset="-52"/>
              </a:rPr>
              <a:t>, </a:t>
            </a:r>
            <a:r>
              <a:rPr lang="ru-RU" sz="1600" dirty="0" err="1">
                <a:latin typeface="Montserrat" panose="00000500000000000000" pitchFamily="2" charset="-52"/>
              </a:rPr>
              <a:t>нарық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мұны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қыркүйек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айында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мөлшерлемені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төмендету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мүмкіндігінің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белгісі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ретінде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түсіндірді</a:t>
            </a:r>
            <a:r>
              <a:rPr lang="ru-RU" sz="1600" dirty="0">
                <a:latin typeface="Montserrat" panose="00000500000000000000" pitchFamily="2" charset="-52"/>
              </a:rPr>
              <a:t>.</a:t>
            </a:r>
            <a:endParaRPr lang="en-US" sz="1600" dirty="0">
              <a:latin typeface="Montserrat" panose="00000500000000000000" pitchFamily="2" charset="-52"/>
            </a:endParaRPr>
          </a:p>
          <a:p>
            <a:pPr algn="just"/>
            <a:endParaRPr lang="en-US" sz="1600" dirty="0">
              <a:latin typeface="Montserrat" panose="00000500000000000000" pitchFamily="2" charset="-52"/>
            </a:endParaRPr>
          </a:p>
          <a:p>
            <a:pPr algn="just"/>
            <a:r>
              <a:rPr lang="ru-RU" sz="1600" dirty="0">
                <a:latin typeface="Montserrat" panose="00000500000000000000" pitchFamily="2" charset="-52"/>
              </a:rPr>
              <a:t>Реакция </a:t>
            </a:r>
            <a:r>
              <a:rPr lang="ru-RU" sz="1600" dirty="0" err="1">
                <a:latin typeface="Montserrat" panose="00000500000000000000" pitchFamily="2" charset="-52"/>
              </a:rPr>
              <a:t>жылдам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болды</a:t>
            </a:r>
            <a:r>
              <a:rPr lang="ru-RU" sz="1600" dirty="0">
                <a:latin typeface="Montserrat" panose="00000500000000000000" pitchFamily="2" charset="-52"/>
              </a:rPr>
              <a:t>: </a:t>
            </a:r>
            <a:r>
              <a:rPr lang="en-US" sz="1600" i="1" dirty="0">
                <a:latin typeface="Montserrat" panose="00000500000000000000" pitchFamily="2" charset="-52"/>
              </a:rPr>
              <a:t>Dow Jones </a:t>
            </a:r>
            <a:r>
              <a:rPr lang="ru-RU" sz="1600" i="1" dirty="0" err="1">
                <a:latin typeface="Montserrat" panose="00000500000000000000" pitchFamily="2" charset="-52"/>
              </a:rPr>
              <a:t>тарихи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максимумын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жаңартты</a:t>
            </a:r>
            <a:r>
              <a:rPr lang="ru-RU" sz="1600" i="1" dirty="0">
                <a:latin typeface="Montserrat" panose="00000500000000000000" pitchFamily="2" charset="-52"/>
              </a:rPr>
              <a:t>, </a:t>
            </a:r>
            <a:r>
              <a:rPr lang="en-US" sz="1600" i="1" dirty="0">
                <a:latin typeface="Montserrat" panose="00000500000000000000" pitchFamily="2" charset="-52"/>
              </a:rPr>
              <a:t>S&amp;P 500 </a:t>
            </a:r>
            <a:r>
              <a:rPr lang="ru-RU" sz="1600" i="1" dirty="0" err="1">
                <a:latin typeface="Montserrat" panose="00000500000000000000" pitchFamily="2" charset="-52"/>
              </a:rPr>
              <a:t>күніне</a:t>
            </a:r>
            <a:r>
              <a:rPr lang="ru-RU" sz="1600" i="1" dirty="0">
                <a:latin typeface="Montserrat" panose="00000500000000000000" pitchFamily="2" charset="-52"/>
              </a:rPr>
              <a:t> +1,6% </a:t>
            </a:r>
            <a:r>
              <a:rPr lang="ru-RU" sz="1600" i="1" dirty="0" err="1">
                <a:latin typeface="Montserrat" panose="00000500000000000000" pitchFamily="2" charset="-52"/>
              </a:rPr>
              <a:t>қосты</a:t>
            </a:r>
            <a:r>
              <a:rPr lang="ru-RU" sz="1600" i="1" dirty="0">
                <a:latin typeface="Montserrat" panose="00000500000000000000" pitchFamily="2" charset="-52"/>
              </a:rPr>
              <a:t>, ал </a:t>
            </a:r>
            <a:r>
              <a:rPr lang="en-US" sz="1600" i="1" dirty="0">
                <a:latin typeface="Montserrat" panose="00000500000000000000" pitchFamily="2" charset="-52"/>
              </a:rPr>
              <a:t>Russell 2000 </a:t>
            </a:r>
            <a:r>
              <a:rPr lang="ru-RU" sz="1600" i="1" dirty="0" err="1">
                <a:latin typeface="Montserrat" panose="00000500000000000000" pitchFamily="2" charset="-52"/>
              </a:rPr>
              <a:t>шамамен</a:t>
            </a:r>
            <a:r>
              <a:rPr lang="ru-RU" sz="1600" i="1" dirty="0">
                <a:latin typeface="Montserrat" panose="00000500000000000000" pitchFamily="2" charset="-52"/>
              </a:rPr>
              <a:t> +4%-</a:t>
            </a:r>
            <a:r>
              <a:rPr lang="ru-RU" sz="1600" i="1" dirty="0" err="1">
                <a:latin typeface="Montserrat" panose="00000500000000000000" pitchFamily="2" charset="-52"/>
              </a:rPr>
              <a:t>ға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өсті</a:t>
            </a:r>
            <a:r>
              <a:rPr lang="ru-RU" sz="1600" i="1" dirty="0">
                <a:latin typeface="Montserrat" panose="00000500000000000000" pitchFamily="2" charset="-52"/>
              </a:rPr>
              <a:t>. </a:t>
            </a:r>
            <a:endParaRPr lang="en-US" sz="1600" dirty="0">
              <a:latin typeface="Montserrat" panose="00000500000000000000" pitchFamily="2" charset="-52"/>
            </a:endParaRPr>
          </a:p>
          <a:p>
            <a:pPr algn="just"/>
            <a:endParaRPr lang="ru-RU" sz="1600" dirty="0">
              <a:latin typeface="Montserrat" panose="00000500000000000000" pitchFamily="2" charset="-52"/>
            </a:endParaRPr>
          </a:p>
          <a:p>
            <a:pPr algn="just"/>
            <a:r>
              <a:rPr lang="ru-RU" sz="1600" dirty="0" err="1">
                <a:latin typeface="Montserrat" panose="00000500000000000000" pitchFamily="2" charset="-52"/>
              </a:rPr>
              <a:t>Борыштық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нарықта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кірістілік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күрт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төмендеді</a:t>
            </a:r>
            <a:r>
              <a:rPr lang="ru-RU" sz="1600" dirty="0">
                <a:latin typeface="Montserrat" panose="00000500000000000000" pitchFamily="2" charset="-52"/>
              </a:rPr>
              <a:t>: </a:t>
            </a:r>
            <a:r>
              <a:rPr lang="ru-RU" sz="1600" i="1" dirty="0">
                <a:latin typeface="Montserrat" panose="00000500000000000000" pitchFamily="2" charset="-52"/>
              </a:rPr>
              <a:t>10 </a:t>
            </a:r>
            <a:r>
              <a:rPr lang="ru-RU" sz="1600" i="1" dirty="0" err="1">
                <a:latin typeface="Montserrat" panose="00000500000000000000" pitchFamily="2" charset="-52"/>
              </a:rPr>
              <a:t>жылдық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en-US" sz="1600" i="1" dirty="0">
                <a:latin typeface="Montserrat" panose="00000500000000000000" pitchFamily="2" charset="-52"/>
              </a:rPr>
              <a:t>Treasuries </a:t>
            </a:r>
            <a:r>
              <a:rPr lang="ru-RU" sz="1600" dirty="0" err="1">
                <a:latin typeface="Montserrat" panose="00000500000000000000" pitchFamily="2" charset="-52"/>
              </a:rPr>
              <a:t>жоғары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дивидендті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секторлардың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акцияларына</a:t>
            </a:r>
            <a:r>
              <a:rPr lang="ru-RU" sz="1600" dirty="0">
                <a:latin typeface="Montserrat" panose="00000500000000000000" pitchFamily="2" charset="-52"/>
              </a:rPr>
              <a:t>  (</a:t>
            </a:r>
            <a:r>
              <a:rPr lang="ru-RU" sz="1600" i="1" dirty="0" err="1">
                <a:latin typeface="Montserrat" panose="00000500000000000000" pitchFamily="2" charset="-52"/>
              </a:rPr>
              <a:t>энергетикаға</a:t>
            </a:r>
            <a:r>
              <a:rPr lang="ru-RU" sz="1600" i="1" dirty="0">
                <a:latin typeface="Montserrat" panose="00000500000000000000" pitchFamily="2" charset="-52"/>
              </a:rPr>
              <a:t>, </a:t>
            </a:r>
            <a:r>
              <a:rPr lang="ru-RU" sz="1600" i="1" dirty="0" err="1">
                <a:latin typeface="Montserrat" panose="00000500000000000000" pitchFamily="2" charset="-52"/>
              </a:rPr>
              <a:t>жылжымайтын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мүлікке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және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коммуналдық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қызметтерге</a:t>
            </a:r>
            <a:r>
              <a:rPr lang="ru-RU" sz="1600" i="1" dirty="0">
                <a:latin typeface="Montserrat" panose="00000500000000000000" pitchFamily="2" charset="-52"/>
              </a:rPr>
              <a:t>) </a:t>
            </a:r>
            <a:r>
              <a:rPr lang="ru-RU" sz="1600" dirty="0" err="1">
                <a:latin typeface="Montserrat" panose="00000500000000000000" pitchFamily="2" charset="-52"/>
              </a:rPr>
              <a:t>сұранысты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арттырып</a:t>
            </a:r>
            <a:r>
              <a:rPr lang="ru-RU" sz="1600" dirty="0">
                <a:latin typeface="Montserrat" panose="00000500000000000000" pitchFamily="2" charset="-52"/>
              </a:rPr>
              <a:t>, </a:t>
            </a:r>
            <a:r>
              <a:rPr lang="ru-RU" sz="1600" i="1" dirty="0">
                <a:latin typeface="Montserrat" panose="00000500000000000000" pitchFamily="2" charset="-52"/>
              </a:rPr>
              <a:t>4,26%-</a:t>
            </a:r>
            <a:r>
              <a:rPr lang="ru-RU" sz="1600" i="1" dirty="0" err="1">
                <a:latin typeface="Montserrat" panose="00000500000000000000" pitchFamily="2" charset="-52"/>
              </a:rPr>
              <a:t>ға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төмендеді</a:t>
            </a:r>
            <a:r>
              <a:rPr lang="ru-RU" sz="1600" dirty="0">
                <a:latin typeface="Montserrat" panose="00000500000000000000" pitchFamily="2" charset="-52"/>
              </a:rPr>
              <a:t>. </a:t>
            </a:r>
          </a:p>
          <a:p>
            <a:pPr algn="just"/>
            <a:endParaRPr lang="ru-RU" sz="1600" dirty="0">
              <a:latin typeface="Montserrat" panose="00000500000000000000" pitchFamily="2" charset="-52"/>
            </a:endParaRPr>
          </a:p>
          <a:p>
            <a:pPr algn="just"/>
            <a:r>
              <a:rPr lang="ru-RU" sz="1600" dirty="0">
                <a:latin typeface="Montserrat" panose="00000500000000000000" pitchFamily="2" charset="-52"/>
              </a:rPr>
              <a:t>Алтын </a:t>
            </a:r>
            <a:r>
              <a:rPr lang="ru-RU" sz="1600" i="1" dirty="0" err="1">
                <a:latin typeface="Montserrat" panose="00000500000000000000" pitchFamily="2" charset="-52"/>
              </a:rPr>
              <a:t>бір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унциясы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үшін</a:t>
            </a:r>
            <a:r>
              <a:rPr lang="ru-RU" sz="1600" i="1" dirty="0">
                <a:latin typeface="Montserrat" panose="00000500000000000000" pitchFamily="2" charset="-52"/>
              </a:rPr>
              <a:t> $3 418-ге </a:t>
            </a:r>
            <a:r>
              <a:rPr lang="ru-RU" sz="1600" dirty="0" err="1">
                <a:latin typeface="Montserrat" panose="00000500000000000000" pitchFamily="2" charset="-52"/>
              </a:rPr>
              <a:t>дейін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қымбаттады</a:t>
            </a:r>
            <a:r>
              <a:rPr lang="ru-RU" sz="1600" dirty="0">
                <a:latin typeface="Montserrat" panose="00000500000000000000" pitchFamily="2" charset="-52"/>
              </a:rPr>
              <a:t>, </a:t>
            </a:r>
            <a:r>
              <a:rPr lang="en-US" sz="1600" dirty="0">
                <a:latin typeface="Montserrat" panose="00000500000000000000" pitchFamily="2" charset="-52"/>
              </a:rPr>
              <a:t>WTI </a:t>
            </a:r>
            <a:r>
              <a:rPr lang="ru-RU" sz="1600" dirty="0" err="1">
                <a:latin typeface="Montserrat" panose="00000500000000000000" pitchFamily="2" charset="-52"/>
              </a:rPr>
              <a:t>мұнайы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бір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баррелі</a:t>
            </a:r>
            <a:r>
              <a:rPr lang="ru-RU" sz="1600" i="1" dirty="0">
                <a:latin typeface="Montserrat" panose="00000500000000000000" pitchFamily="2" charset="-52"/>
              </a:rPr>
              <a:t> </a:t>
            </a:r>
            <a:r>
              <a:rPr lang="ru-RU" sz="1600" i="1" dirty="0" err="1">
                <a:latin typeface="Montserrat" panose="00000500000000000000" pitchFamily="2" charset="-52"/>
              </a:rPr>
              <a:t>үшін</a:t>
            </a:r>
            <a:r>
              <a:rPr lang="ru-RU" sz="1600" i="1" dirty="0">
                <a:latin typeface="Montserrat" panose="00000500000000000000" pitchFamily="2" charset="-52"/>
              </a:rPr>
              <a:t> $64-тен </a:t>
            </a:r>
            <a:r>
              <a:rPr lang="ru-RU" sz="1600" dirty="0" err="1">
                <a:latin typeface="Montserrat" panose="00000500000000000000" pitchFamily="2" charset="-52"/>
              </a:rPr>
              <a:t>жоғары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тұрақтады</a:t>
            </a:r>
            <a:r>
              <a:rPr lang="ru-RU" sz="1600" dirty="0">
                <a:latin typeface="Montserrat" panose="00000500000000000000" pitchFamily="2" charset="-52"/>
              </a:rPr>
              <a:t>. </a:t>
            </a:r>
            <a:r>
              <a:rPr lang="ru-RU" sz="1600" dirty="0" err="1">
                <a:latin typeface="Montserrat" panose="00000500000000000000" pitchFamily="2" charset="-52"/>
              </a:rPr>
              <a:t>Тіпті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i="1" dirty="0">
                <a:latin typeface="Montserrat" panose="00000500000000000000" pitchFamily="2" charset="-52"/>
              </a:rPr>
              <a:t>биткоин </a:t>
            </a:r>
            <a:r>
              <a:rPr lang="en-US" sz="1600" i="1" dirty="0">
                <a:latin typeface="Montserrat" panose="00000500000000000000" pitchFamily="2" charset="-52"/>
              </a:rPr>
              <a:t>(</a:t>
            </a:r>
            <a:r>
              <a:rPr lang="ru-RU" sz="1600" i="1" dirty="0" err="1">
                <a:latin typeface="Montserrat" panose="00000500000000000000" pitchFamily="2" charset="-52"/>
              </a:rPr>
              <a:t>шамамен</a:t>
            </a:r>
            <a:r>
              <a:rPr lang="ru-RU" sz="1600" i="1" dirty="0">
                <a:latin typeface="Montserrat" panose="00000500000000000000" pitchFamily="2" charset="-52"/>
              </a:rPr>
              <a:t> $117 000) </a:t>
            </a:r>
            <a:r>
              <a:rPr lang="ru-RU" sz="1600" dirty="0">
                <a:latin typeface="Montserrat" panose="00000500000000000000" pitchFamily="2" charset="-52"/>
              </a:rPr>
              <a:t>мен </a:t>
            </a:r>
            <a:r>
              <a:rPr lang="ru-RU" sz="1600" i="1" dirty="0" err="1">
                <a:latin typeface="Montserrat" panose="00000500000000000000" pitchFamily="2" charset="-52"/>
              </a:rPr>
              <a:t>эфириумды</a:t>
            </a:r>
            <a:r>
              <a:rPr lang="en-US" sz="1600" dirty="0">
                <a:latin typeface="Montserrat" panose="00000500000000000000" pitchFamily="2" charset="-52"/>
              </a:rPr>
              <a:t> </a:t>
            </a:r>
            <a:r>
              <a:rPr lang="en-US" sz="1600" i="1" dirty="0">
                <a:latin typeface="Montserrat" panose="00000500000000000000" pitchFamily="2" charset="-52"/>
              </a:rPr>
              <a:t>(</a:t>
            </a:r>
            <a:r>
              <a:rPr lang="ru-RU" sz="1600" i="1" dirty="0" err="1">
                <a:latin typeface="Montserrat" panose="00000500000000000000" pitchFamily="2" charset="-52"/>
              </a:rPr>
              <a:t>күніне</a:t>
            </a:r>
            <a:r>
              <a:rPr lang="ru-RU" sz="1600" i="1" dirty="0">
                <a:latin typeface="Montserrat" panose="00000500000000000000" pitchFamily="2" charset="-52"/>
              </a:rPr>
              <a:t> +14%) </a:t>
            </a:r>
            <a:r>
              <a:rPr lang="ru-RU" sz="1600" dirty="0" err="1">
                <a:latin typeface="Montserrat" panose="00000500000000000000" pitchFamily="2" charset="-52"/>
              </a:rPr>
              <a:t>қоса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алғанда</a:t>
            </a:r>
            <a:r>
              <a:rPr lang="ru-RU" sz="1600" dirty="0">
                <a:latin typeface="Montserrat" panose="00000500000000000000" pitchFamily="2" charset="-52"/>
              </a:rPr>
              <a:t>, криптовалюта </a:t>
            </a:r>
            <a:r>
              <a:rPr lang="ru-RU" sz="1600" dirty="0" err="1">
                <a:latin typeface="Montserrat" panose="00000500000000000000" pitchFamily="2" charset="-52"/>
              </a:rPr>
              <a:t>бір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сәтте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күрт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көтеріліп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кетті</a:t>
            </a:r>
            <a:r>
              <a:rPr lang="kk-KZ" sz="1600" dirty="0">
                <a:latin typeface="Montserrat" panose="00000500000000000000" pitchFamily="2" charset="-52"/>
              </a:rPr>
              <a:t>.</a:t>
            </a:r>
            <a:endParaRPr lang="ru-RU" sz="1600" dirty="0">
              <a:latin typeface="Montserrat" panose="00000500000000000000" pitchFamily="2" charset="-52"/>
            </a:endParaRPr>
          </a:p>
        </p:txBody>
      </p:sp>
      <p:sp>
        <p:nvSpPr>
          <p:cNvPr id="3" name="AutoShape 2" descr=" This chart shows the path of the fed funds rate, PCE inflation and the Fed's inflation target since 2022 and Fed projections through 2027.&#10;">
            <a:extLst>
              <a:ext uri="{FF2B5EF4-FFF2-40B4-BE49-F238E27FC236}">
                <a16:creationId xmlns:a16="http://schemas.microsoft.com/office/drawing/2014/main" id="{581AFA80-5574-133D-4CFE-75CAAD934E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25850" y="51943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311F07BC-E7FC-065A-7234-C144306DBA57}"/>
              </a:ext>
            </a:extLst>
          </p:cNvPr>
          <p:cNvGrpSpPr/>
          <p:nvPr/>
        </p:nvGrpSpPr>
        <p:grpSpPr>
          <a:xfrm>
            <a:off x="324552" y="6246162"/>
            <a:ext cx="6882395" cy="3826060"/>
            <a:chOff x="324552" y="6246162"/>
            <a:chExt cx="6882395" cy="382606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5910055-A48C-A737-DF90-9ADE029E93D0}"/>
                </a:ext>
              </a:extLst>
            </p:cNvPr>
            <p:cNvSpPr txBox="1"/>
            <p:nvPr/>
          </p:nvSpPr>
          <p:spPr>
            <a:xfrm>
              <a:off x="324552" y="6246162"/>
              <a:ext cx="6816023" cy="4616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ru-RU" sz="1200" b="1" dirty="0">
                  <a:latin typeface="Montserrat" panose="00000500000000000000" pitchFamily="2" charset="-52"/>
                </a:rPr>
                <a:t>ФРЖ </a:t>
              </a:r>
              <a:r>
                <a:rPr lang="ru-RU" sz="1200" b="1" dirty="0" err="1">
                  <a:latin typeface="Montserrat" panose="00000500000000000000" pitchFamily="2" charset="-52"/>
                </a:rPr>
                <a:t>төрағасының</a:t>
              </a:r>
              <a:r>
                <a:rPr lang="ru-RU" sz="1200" b="1" dirty="0">
                  <a:latin typeface="Montserrat" panose="00000500000000000000" pitchFamily="2" charset="-52"/>
                </a:rPr>
                <a:t> </a:t>
              </a:r>
              <a:r>
                <a:rPr lang="ru-RU" sz="1200" b="1" dirty="0" err="1">
                  <a:latin typeface="Montserrat" panose="00000500000000000000" pitchFamily="2" charset="-52"/>
                </a:rPr>
                <a:t>түсіндірмесі</a:t>
              </a:r>
              <a:r>
                <a:rPr lang="ru-RU" sz="1200" b="1" dirty="0">
                  <a:latin typeface="Montserrat" panose="00000500000000000000" pitchFamily="2" charset="-52"/>
                </a:rPr>
                <a:t> акция </a:t>
              </a:r>
              <a:r>
                <a:rPr lang="ru-RU" sz="1200" b="1" dirty="0" err="1">
                  <a:latin typeface="Montserrat" panose="00000500000000000000" pitchFamily="2" charset="-52"/>
                </a:rPr>
                <a:t>бағасын</a:t>
              </a:r>
              <a:r>
                <a:rPr lang="ru-RU" sz="1200" b="1" dirty="0">
                  <a:latin typeface="Montserrat" panose="00000500000000000000" pitchFamily="2" charset="-52"/>
                </a:rPr>
                <a:t> </a:t>
              </a:r>
              <a:r>
                <a:rPr lang="ru-RU" sz="1200" b="1" dirty="0" err="1">
                  <a:latin typeface="Montserrat" panose="00000500000000000000" pitchFamily="2" charset="-52"/>
                </a:rPr>
                <a:t>көтерді</a:t>
              </a:r>
              <a:r>
                <a:rPr lang="ru-RU" sz="1200" b="1" dirty="0">
                  <a:latin typeface="Montserrat" panose="00000500000000000000" pitchFamily="2" charset="-52"/>
                </a:rPr>
                <a:t>, ал </a:t>
              </a:r>
              <a:r>
                <a:rPr lang="ru-RU" sz="1200" b="1" dirty="0" err="1">
                  <a:latin typeface="Montserrat" panose="00000500000000000000" pitchFamily="2" charset="-52"/>
                </a:rPr>
                <a:t>кірістілік</a:t>
              </a:r>
              <a:r>
                <a:rPr lang="ru-RU" sz="1200" b="1" dirty="0">
                  <a:latin typeface="Montserrat" panose="00000500000000000000" pitchFamily="2" charset="-52"/>
                </a:rPr>
                <a:t> </a:t>
              </a:r>
              <a:r>
                <a:rPr lang="ru-RU" sz="1200" b="1" dirty="0" err="1">
                  <a:latin typeface="Montserrat" panose="00000500000000000000" pitchFamily="2" charset="-52"/>
                </a:rPr>
                <a:t>күрт</a:t>
              </a:r>
              <a:r>
                <a:rPr lang="ru-RU" sz="1200" b="1" dirty="0">
                  <a:latin typeface="Montserrat" panose="00000500000000000000" pitchFamily="2" charset="-52"/>
                </a:rPr>
                <a:t> </a:t>
              </a:r>
              <a:r>
                <a:rPr lang="ru-RU" sz="1200" b="1" dirty="0" err="1">
                  <a:latin typeface="Montserrat" panose="00000500000000000000" pitchFamily="2" charset="-52"/>
                </a:rPr>
                <a:t>төмендеді</a:t>
              </a:r>
              <a:endParaRPr lang="ru-KZ" sz="1200" b="1" i="1" dirty="0">
                <a:latin typeface="Montserrat" panose="00000500000000000000" pitchFamily="2" charset="-52"/>
              </a:endParaRPr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A36521B4-C827-8FB4-71CA-BBB4C118D19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463"/>
            <a:stretch/>
          </p:blipFill>
          <p:spPr bwMode="auto">
            <a:xfrm>
              <a:off x="324552" y="6682739"/>
              <a:ext cx="6882395" cy="3389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3425752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1" descr="Рисунок 51">
            <a:extLst>
              <a:ext uri="{FF2B5EF4-FFF2-40B4-BE49-F238E27FC236}">
                <a16:creationId xmlns:a16="http://schemas.microsoft.com/office/drawing/2014/main" id="{89F37789-97EF-C755-8A1A-D160B8C1E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552" y="971654"/>
            <a:ext cx="11906822" cy="108450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Group.png" descr="Grou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0167" y="344286"/>
            <a:ext cx="1708691" cy="440328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&amp;P 500 и Dow Jones обновили максимумы"/>
          <p:cNvSpPr txBox="1"/>
          <p:nvPr/>
        </p:nvSpPr>
        <p:spPr>
          <a:xfrm>
            <a:off x="389532" y="346199"/>
            <a:ext cx="5159376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>
                <a:solidFill>
                  <a:srgbClr val="535664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ru-RU" sz="2000" b="1" dirty="0" err="1">
                <a:solidFill>
                  <a:srgbClr val="8BC9A0"/>
                </a:solidFill>
              </a:rPr>
              <a:t>Жаһандық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  <a:r>
              <a:rPr lang="ru-RU" sz="2000" b="1" dirty="0" err="1">
                <a:solidFill>
                  <a:srgbClr val="8BC9A0"/>
                </a:solidFill>
              </a:rPr>
              <a:t>нарықтар</a:t>
            </a:r>
            <a:endParaRPr lang="ru-RU" sz="2000" b="1" dirty="0">
              <a:solidFill>
                <a:srgbClr val="8BC9A0"/>
              </a:solidFill>
            </a:endParaRPr>
          </a:p>
        </p:txBody>
      </p:sp>
      <p:sp>
        <p:nvSpPr>
          <p:cNvPr id="4" name="Основные фондовые индексы США выросли по итогам недели, а пятничное ралли подтолкнуло рынки к новым максимумам. S&amp;P 500 прибавил 1,2% и обновил All Time High, установленный 3 января 2022 года. Индекс Dow Jones превысил рекорд, который он установил 17 дне">
            <a:extLst>
              <a:ext uri="{FF2B5EF4-FFF2-40B4-BE49-F238E27FC236}">
                <a16:creationId xmlns:a16="http://schemas.microsoft.com/office/drawing/2014/main" id="{07A4D724-054F-038B-BA8B-DDAAAE24C9C8}"/>
              </a:ext>
            </a:extLst>
          </p:cNvPr>
          <p:cNvSpPr txBox="1"/>
          <p:nvPr/>
        </p:nvSpPr>
        <p:spPr>
          <a:xfrm>
            <a:off x="389532" y="1402541"/>
            <a:ext cx="6842416" cy="54784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1400" dirty="0" err="1">
                <a:latin typeface="Montserrat" panose="00000500000000000000" pitchFamily="2" charset="-52"/>
              </a:rPr>
              <a:t>Халықаралық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аренада</a:t>
            </a:r>
            <a:r>
              <a:rPr lang="ru-RU" sz="1400" dirty="0">
                <a:latin typeface="Montserrat" panose="00000500000000000000" pitchFamily="2" charset="-52"/>
              </a:rPr>
              <a:t> да реакция </a:t>
            </a:r>
            <a:r>
              <a:rPr lang="ru-RU" sz="1400" dirty="0" err="1">
                <a:latin typeface="Montserrat" panose="00000500000000000000" pitchFamily="2" charset="-52"/>
              </a:rPr>
              <a:t>әртүрлі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бағытта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болды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  <a:endParaRPr lang="en-US" sz="1400" dirty="0">
              <a:latin typeface="Montserrat" panose="00000500000000000000" pitchFamily="2" charset="-52"/>
            </a:endParaRPr>
          </a:p>
          <a:p>
            <a:endParaRPr lang="en-US" sz="1400" dirty="0">
              <a:latin typeface="Montserrat" panose="00000500000000000000" pitchFamily="2" charset="-52"/>
            </a:endParaRPr>
          </a:p>
          <a:p>
            <a:r>
              <a:rPr lang="ru-RU" sz="1400" b="1" i="1" dirty="0" err="1">
                <a:latin typeface="Montserrat" panose="00000500000000000000" pitchFamily="2" charset="-52"/>
              </a:rPr>
              <a:t>Еуропада</a:t>
            </a:r>
            <a:r>
              <a:rPr lang="ru-RU" sz="1400" b="1" i="1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индекстер</a:t>
            </a:r>
            <a:r>
              <a:rPr lang="ru-RU" sz="1400" dirty="0">
                <a:latin typeface="Montserrat" panose="00000500000000000000" pitchFamily="2" charset="-52"/>
              </a:rPr>
              <a:t> АҚШ-</a:t>
            </a:r>
            <a:r>
              <a:rPr lang="ru-RU" sz="1400" dirty="0" err="1">
                <a:latin typeface="Montserrat" panose="00000500000000000000" pitchFamily="2" charset="-52"/>
              </a:rPr>
              <a:t>тағы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қарыз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алу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құнының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төмендеуіне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үміт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артты</a:t>
            </a:r>
            <a:r>
              <a:rPr lang="ru-RU" sz="1400" dirty="0">
                <a:latin typeface="Montserrat" panose="00000500000000000000" pitchFamily="2" charset="-52"/>
              </a:rPr>
              <a:t>: </a:t>
            </a:r>
            <a:r>
              <a:rPr lang="en-US" sz="1400" i="1" dirty="0">
                <a:latin typeface="Montserrat" panose="00000500000000000000" pitchFamily="2" charset="-52"/>
              </a:rPr>
              <a:t>STOXX Europe 600 +1,4%, FTSE 100 </a:t>
            </a:r>
            <a:r>
              <a:rPr lang="ru-RU" sz="1400" i="1" dirty="0" err="1">
                <a:latin typeface="Montserrat" panose="00000500000000000000" pitchFamily="2" charset="-52"/>
              </a:rPr>
              <a:t>рекордты</a:t>
            </a:r>
            <a:r>
              <a:rPr lang="ru-RU" sz="1400" i="1" dirty="0">
                <a:latin typeface="Montserrat" panose="00000500000000000000" pitchFamily="2" charset="-52"/>
              </a:rPr>
              <a:t> </a:t>
            </a:r>
            <a:r>
              <a:rPr lang="ru-RU" sz="1400" i="1" dirty="0" err="1">
                <a:latin typeface="Montserrat" panose="00000500000000000000" pitchFamily="2" charset="-52"/>
              </a:rPr>
              <a:t>жаңартты</a:t>
            </a:r>
            <a:r>
              <a:rPr lang="ru-RU" sz="1400" i="1" dirty="0">
                <a:latin typeface="Montserrat" panose="00000500000000000000" pitchFamily="2" charset="-52"/>
              </a:rPr>
              <a:t> (+2%). </a:t>
            </a:r>
            <a:endParaRPr lang="en-US" sz="1400" dirty="0">
              <a:latin typeface="Montserrat" panose="00000500000000000000" pitchFamily="2" charset="-52"/>
            </a:endParaRPr>
          </a:p>
          <a:p>
            <a:endParaRPr lang="en-US" sz="1400" dirty="0">
              <a:latin typeface="Montserrat" panose="00000500000000000000" pitchFamily="2" charset="-52"/>
            </a:endParaRPr>
          </a:p>
          <a:p>
            <a:r>
              <a:rPr lang="ru-RU" sz="1400" dirty="0" err="1">
                <a:latin typeface="Montserrat" panose="00000500000000000000" pitchFamily="2" charset="-52"/>
              </a:rPr>
              <a:t>Сонымен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қатар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i="1" dirty="0" err="1">
                <a:latin typeface="Montserrat" panose="00000500000000000000" pitchFamily="2" charset="-52"/>
              </a:rPr>
              <a:t>еуроаймақ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өндірістік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секторды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қалпына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келтіруді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жалғастыруда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тамыз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айындағы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en-US" sz="1400" dirty="0">
                <a:latin typeface="Montserrat" panose="00000500000000000000" pitchFamily="2" charset="-52"/>
              </a:rPr>
              <a:t>PMI </a:t>
            </a:r>
            <a:r>
              <a:rPr lang="ru-RU" sz="1400" dirty="0" err="1">
                <a:latin typeface="Montserrat" panose="00000500000000000000" pitchFamily="2" charset="-52"/>
              </a:rPr>
              <a:t>ең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көп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дегенде</a:t>
            </a:r>
            <a:r>
              <a:rPr lang="ru-RU" sz="1400" dirty="0">
                <a:latin typeface="Montserrat" panose="00000500000000000000" pitchFamily="2" charset="-52"/>
              </a:rPr>
              <a:t> 3,5 </a:t>
            </a:r>
            <a:r>
              <a:rPr lang="ru-RU" sz="1400" dirty="0" err="1">
                <a:latin typeface="Montserrat" panose="00000500000000000000" pitchFamily="2" charset="-52"/>
              </a:rPr>
              <a:t>жылдың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ішінде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i="1" dirty="0">
                <a:latin typeface="Montserrat" panose="00000500000000000000" pitchFamily="2" charset="-52"/>
              </a:rPr>
              <a:t>51,1-ге </a:t>
            </a:r>
            <a:r>
              <a:rPr lang="ru-RU" sz="1400" i="1" dirty="0" err="1">
                <a:latin typeface="Montserrat" panose="00000500000000000000" pitchFamily="2" charset="-52"/>
              </a:rPr>
              <a:t>жетті</a:t>
            </a:r>
            <a:r>
              <a:rPr lang="ru-RU" sz="1400" i="1" dirty="0">
                <a:latin typeface="Montserrat" panose="00000500000000000000" pitchFamily="2" charset="-52"/>
              </a:rPr>
              <a:t>.</a:t>
            </a:r>
            <a:endParaRPr lang="en-US" sz="1400" dirty="0">
              <a:latin typeface="Montserrat" panose="00000500000000000000" pitchFamily="2" charset="-52"/>
            </a:endParaRPr>
          </a:p>
          <a:p>
            <a:endParaRPr lang="ru-RU" sz="1400" dirty="0">
              <a:latin typeface="Montserrat" panose="00000500000000000000" pitchFamily="2" charset="-52"/>
            </a:endParaRPr>
          </a:p>
          <a:p>
            <a:r>
              <a:rPr lang="ru-RU" sz="1400" b="1" i="1" dirty="0" err="1">
                <a:latin typeface="Montserrat" panose="00000500000000000000" pitchFamily="2" charset="-52"/>
              </a:rPr>
              <a:t>Жапонияда</a:t>
            </a:r>
            <a:r>
              <a:rPr lang="ru-RU" sz="1400" b="1" i="1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жағдай</a:t>
            </a:r>
            <a:r>
              <a:rPr lang="ru-RU" sz="1400" b="1" i="1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оптимистік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емес</a:t>
            </a:r>
            <a:r>
              <a:rPr lang="ru-RU" sz="1400" dirty="0">
                <a:latin typeface="Montserrat" panose="00000500000000000000" pitchFamily="2" charset="-52"/>
              </a:rPr>
              <a:t>: </a:t>
            </a:r>
            <a:r>
              <a:rPr lang="en-US" sz="1400" i="1" dirty="0">
                <a:latin typeface="Montserrat" panose="00000500000000000000" pitchFamily="2" charset="-52"/>
              </a:rPr>
              <a:t>Nikkei 225 -1,7%-</a:t>
            </a:r>
            <a:r>
              <a:rPr lang="ru-RU" sz="1400" i="1" dirty="0" err="1">
                <a:latin typeface="Montserrat" panose="00000500000000000000" pitchFamily="2" charset="-52"/>
              </a:rPr>
              <a:t>ға</a:t>
            </a:r>
            <a:r>
              <a:rPr lang="ru-RU" sz="1400" i="1" dirty="0">
                <a:latin typeface="Montserrat" panose="00000500000000000000" pitchFamily="2" charset="-52"/>
              </a:rPr>
              <a:t> </a:t>
            </a:r>
            <a:r>
              <a:rPr lang="ru-RU" sz="1400" i="1" dirty="0" err="1">
                <a:latin typeface="Montserrat" panose="00000500000000000000" pitchFamily="2" charset="-52"/>
              </a:rPr>
              <a:t>төмендеді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оған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иенаның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әлсіреуі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және</a:t>
            </a:r>
            <a:r>
              <a:rPr lang="ru-RU" sz="1400" dirty="0">
                <a:latin typeface="Montserrat" panose="00000500000000000000" pitchFamily="2" charset="-52"/>
              </a:rPr>
              <a:t> АҚШ-</a:t>
            </a:r>
            <a:r>
              <a:rPr lang="ru-RU" sz="1400" dirty="0" err="1">
                <a:latin typeface="Montserrat" panose="00000500000000000000" pitchFamily="2" charset="-52"/>
              </a:rPr>
              <a:t>тың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тарапынан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тарифтік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кедергілер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ықпал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етті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  <a:endParaRPr lang="en-US" sz="1400" dirty="0">
              <a:latin typeface="Montserrat" panose="00000500000000000000" pitchFamily="2" charset="-52"/>
            </a:endParaRPr>
          </a:p>
          <a:p>
            <a:endParaRPr lang="en-US" sz="1400" i="1" dirty="0">
              <a:latin typeface="Montserrat" panose="00000500000000000000" pitchFamily="2" charset="-52"/>
            </a:endParaRPr>
          </a:p>
          <a:p>
            <a:r>
              <a:rPr lang="ru-RU" sz="1400" b="1" i="1" dirty="0" err="1">
                <a:latin typeface="Montserrat" panose="00000500000000000000" pitchFamily="2" charset="-52"/>
              </a:rPr>
              <a:t>Қытай</a:t>
            </a:r>
            <a:r>
              <a:rPr lang="ru-RU" sz="1400" b="1" i="1" dirty="0">
                <a:latin typeface="Montserrat" panose="00000500000000000000" pitchFamily="2" charset="-52"/>
              </a:rPr>
              <a:t> </a:t>
            </a:r>
            <a:r>
              <a:rPr lang="ru-RU" sz="1400" b="1" i="1" dirty="0" err="1">
                <a:latin typeface="Montserrat" panose="00000500000000000000" pitchFamily="2" charset="-52"/>
              </a:rPr>
              <a:t>нарықтары</a:t>
            </a:r>
            <a:r>
              <a:rPr lang="ru-RU" sz="1400" b="1" i="1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керісінше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бөлшек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сауда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инвесторларының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белсенді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ағынының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арқасында</a:t>
            </a:r>
            <a:r>
              <a:rPr lang="ru-RU" sz="1400" dirty="0">
                <a:latin typeface="Montserrat" panose="00000500000000000000" pitchFamily="2" charset="-52"/>
              </a:rPr>
              <a:t> 5%-дан </a:t>
            </a:r>
            <a:r>
              <a:rPr lang="ru-RU" sz="1400" dirty="0" err="1">
                <a:latin typeface="Montserrat" panose="00000500000000000000" pitchFamily="2" charset="-52"/>
              </a:rPr>
              <a:t>астам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өсті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бұл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ретте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маржиналдық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қарыздың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көлемі</a:t>
            </a:r>
            <a:r>
              <a:rPr lang="ru-RU" sz="1400" dirty="0">
                <a:latin typeface="Montserrat" panose="00000500000000000000" pitchFamily="2" charset="-52"/>
              </a:rPr>
              <a:t> 2015 </a:t>
            </a:r>
            <a:r>
              <a:rPr lang="ru-RU" sz="1400" dirty="0" err="1">
                <a:latin typeface="Montserrat" panose="00000500000000000000" pitchFamily="2" charset="-52"/>
              </a:rPr>
              <a:t>жылдан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бергі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ең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жоғарғы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көрсеткішке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жетті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және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тарихи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рекордтың</a:t>
            </a:r>
            <a:r>
              <a:rPr lang="ru-RU" sz="1400" dirty="0">
                <a:latin typeface="Montserrat" panose="00000500000000000000" pitchFamily="2" charset="-52"/>
              </a:rPr>
              <a:t> 10%-</a:t>
            </a:r>
            <a:r>
              <a:rPr lang="ru-RU" sz="1400" dirty="0" err="1">
                <a:latin typeface="Montserrat" panose="00000500000000000000" pitchFamily="2" charset="-52"/>
              </a:rPr>
              <a:t>ында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ғана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тұр</a:t>
            </a:r>
            <a:r>
              <a:rPr lang="ru-RU" sz="1400" dirty="0">
                <a:latin typeface="Montserrat" panose="00000500000000000000" pitchFamily="2" charset="-52"/>
              </a:rPr>
              <a:t>.</a:t>
            </a:r>
            <a:br>
              <a:rPr lang="en-US" sz="1400" dirty="0">
                <a:latin typeface="Montserrat" panose="00000500000000000000" pitchFamily="2" charset="-52"/>
              </a:rPr>
            </a:br>
            <a:br>
              <a:rPr lang="en-US" sz="1400" dirty="0">
                <a:latin typeface="Montserrat" panose="00000500000000000000" pitchFamily="2" charset="-52"/>
              </a:rPr>
            </a:br>
            <a:r>
              <a:rPr lang="ru-RU" sz="1400" dirty="0" err="1">
                <a:latin typeface="Montserrat" panose="00000500000000000000" pitchFamily="2" charset="-52"/>
              </a:rPr>
              <a:t>Осылайша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апта</a:t>
            </a:r>
            <a:r>
              <a:rPr lang="ru-RU" sz="1400" dirty="0">
                <a:latin typeface="Montserrat" panose="00000500000000000000" pitchFamily="2" charset="-52"/>
              </a:rPr>
              <a:t> ФРЖ </a:t>
            </a:r>
            <a:r>
              <a:rPr lang="ru-RU" sz="1400" dirty="0" err="1">
                <a:latin typeface="Montserrat" panose="00000500000000000000" pitchFamily="2" charset="-52"/>
              </a:rPr>
              <a:t>риторикасының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апта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басындағы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абайлап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төмендеуден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жұма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күнгі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күшті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раллиге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дейін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нарықтық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көңіл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күйді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қалай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толығымен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өзгерте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алатынының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үлгісі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болды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  <a:br>
              <a:rPr lang="ru-RU" sz="1400" dirty="0">
                <a:latin typeface="Montserrat" panose="00000500000000000000" pitchFamily="2" charset="-52"/>
              </a:rPr>
            </a:br>
            <a:br>
              <a:rPr lang="ru-RU" sz="1400" dirty="0">
                <a:latin typeface="Montserrat" panose="00000500000000000000" pitchFamily="2" charset="-52"/>
              </a:rPr>
            </a:br>
            <a:r>
              <a:rPr lang="ru-RU" sz="1400" dirty="0" err="1">
                <a:latin typeface="Montserrat" panose="00000500000000000000" pitchFamily="2" charset="-52"/>
              </a:rPr>
              <a:t>Алда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негізгі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драйверлер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тұр</a:t>
            </a:r>
            <a:r>
              <a:rPr lang="ru-RU" sz="1400" dirty="0">
                <a:latin typeface="Montserrat" panose="00000500000000000000" pitchFamily="2" charset="-52"/>
              </a:rPr>
              <a:t>: </a:t>
            </a:r>
            <a:r>
              <a:rPr lang="en-US" sz="1400" dirty="0">
                <a:latin typeface="Montserrat" panose="00000500000000000000" pitchFamily="2" charset="-52"/>
              </a:rPr>
              <a:t>PCE, CPI </a:t>
            </a:r>
            <a:r>
              <a:rPr lang="ru-RU" sz="1400" dirty="0" err="1">
                <a:latin typeface="Montserrat" panose="00000500000000000000" pitchFamily="2" charset="-52"/>
              </a:rPr>
              <a:t>және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еңбек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нарығы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бойынша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есептер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олар</a:t>
            </a:r>
            <a:r>
              <a:rPr lang="ru-RU" sz="1400" dirty="0">
                <a:latin typeface="Montserrat" panose="00000500000000000000" pitchFamily="2" charset="-52"/>
              </a:rPr>
              <a:t> ФРЖ </a:t>
            </a:r>
            <a:r>
              <a:rPr lang="ru-RU" sz="1400" dirty="0" err="1">
                <a:latin typeface="Montserrat" panose="00000500000000000000" pitchFamily="2" charset="-52"/>
              </a:rPr>
              <a:t>қыркүйек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айында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мөлшерлемені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біріншірет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төмендетуге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көшуге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шешім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қабылдайтынын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анықтайды</a:t>
            </a:r>
            <a:r>
              <a:rPr lang="ru-RU" sz="1400" dirty="0">
                <a:latin typeface="Montserrat" panose="00000500000000000000" pitchFamily="2" charset="-52"/>
              </a:rPr>
              <a:t>.</a:t>
            </a:r>
          </a:p>
        </p:txBody>
      </p:sp>
      <p:sp>
        <p:nvSpPr>
          <p:cNvPr id="3" name="AutoShape 2" descr=" This chart shows the path of the fed funds rate, PCE inflation and the Fed's inflation target since 2022 and Fed projections through 2027.&#10;">
            <a:extLst>
              <a:ext uri="{FF2B5EF4-FFF2-40B4-BE49-F238E27FC236}">
                <a16:creationId xmlns:a16="http://schemas.microsoft.com/office/drawing/2014/main" id="{581AFA80-5574-133D-4CFE-75CAAD934E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25850" y="51943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3071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BCC_Invest_weekly_22.01.2024.001.jpeg" descr="BCC_Invest_weekly_22.01.2024.00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Прямоугольник 21"/>
          <p:cNvSpPr/>
          <p:nvPr/>
        </p:nvSpPr>
        <p:spPr>
          <a:xfrm>
            <a:off x="-73489" y="10319"/>
            <a:ext cx="7703478" cy="10909829"/>
          </a:xfrm>
          <a:prstGeom prst="rect">
            <a:avLst/>
          </a:prstGeom>
          <a:gradFill>
            <a:gsLst>
              <a:gs pos="0">
                <a:srgbClr val="4D515E">
                  <a:alpha val="51000"/>
                </a:srgbClr>
              </a:gs>
              <a:gs pos="100000">
                <a:srgbClr val="525665">
                  <a:alpha val="74000"/>
                </a:srgbClr>
              </a:gs>
            </a:gsLst>
            <a:lin ang="27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 defTabSz="1507613">
              <a:defRPr sz="29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17" name="Рисунок 2" descr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825489" y="541399"/>
            <a:ext cx="11394851" cy="10378749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BCC_Invest_weekly_22.01.2024.001.jpeg" descr="BCC_Invest_weekly_22.01.2024.001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0"/>
            <a:ext cx="7556501" cy="106934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</p:pic>
      <p:grpSp>
        <p:nvGrpSpPr>
          <p:cNvPr id="221" name="Picture 2"/>
          <p:cNvGrpSpPr/>
          <p:nvPr/>
        </p:nvGrpSpPr>
        <p:grpSpPr>
          <a:xfrm>
            <a:off x="707397" y="6368022"/>
            <a:ext cx="2585704" cy="3011154"/>
            <a:chOff x="0" y="0"/>
            <a:chExt cx="2585703" cy="3011153"/>
          </a:xfrm>
        </p:grpSpPr>
        <p:pic>
          <p:nvPicPr>
            <p:cNvPr id="220" name="Picture 2" descr="Pictur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15900" y="641350"/>
              <a:ext cx="2153904" cy="2153904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219" name="Picture 2" descr="Picture 2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0"/>
              <a:ext cx="2585704" cy="3011154"/>
            </a:xfrm>
            <a:prstGeom prst="rect">
              <a:avLst/>
            </a:prstGeom>
            <a:effectLst/>
          </p:spPr>
        </p:pic>
      </p:grpSp>
      <p:sp>
        <p:nvSpPr>
          <p:cNvPr id="222" name="TextBox 10"/>
          <p:cNvSpPr txBox="1"/>
          <p:nvPr/>
        </p:nvSpPr>
        <p:spPr>
          <a:xfrm>
            <a:off x="1807380" y="2550571"/>
            <a:ext cx="3688509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u="sng">
                <a:solidFill>
                  <a:srgbClr val="FFFFFF"/>
                </a:solidFill>
                <a:uFill>
                  <a:solidFill>
                    <a:srgbClr val="0000FF"/>
                  </a:solidFill>
                </a:uFill>
                <a:latin typeface="Montserrat Regular"/>
                <a:ea typeface="Montserrat Regular"/>
                <a:cs typeface="Montserrat Regular"/>
                <a:sym typeface="Montserrat Regular"/>
                <a:hlinkClick r:id="rId7"/>
              </a:defRPr>
            </a:lvl1pPr>
          </a:lstStyle>
          <a:p>
            <a:pPr>
              <a:defRPr>
                <a:uFillTx/>
              </a:defRPr>
            </a:pPr>
            <a:r>
              <a:rPr dirty="0">
                <a:uFill>
                  <a:solidFill>
                    <a:srgbClr val="0000FF"/>
                  </a:solidFill>
                </a:uFill>
                <a:hlinkClick r:id="rId7"/>
              </a:rPr>
              <a:t>https://www.bcc-invest.kz/</a:t>
            </a:r>
          </a:p>
        </p:txBody>
      </p:sp>
      <p:sp>
        <p:nvSpPr>
          <p:cNvPr id="223" name="TextBox 12"/>
          <p:cNvSpPr txBox="1"/>
          <p:nvPr/>
        </p:nvSpPr>
        <p:spPr>
          <a:xfrm>
            <a:off x="1829783" y="3609999"/>
            <a:ext cx="4456502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u="sng">
                <a:solidFill>
                  <a:srgbClr val="FFFFFF"/>
                </a:solidFill>
                <a:uFill>
                  <a:solidFill>
                    <a:srgbClr val="0000FF"/>
                  </a:solidFill>
                </a:uFill>
                <a:hlinkClick r:id="rId8"/>
              </a:defRPr>
            </a:lvl1pPr>
          </a:lstStyle>
          <a:p>
            <a:pPr>
              <a:defRPr u="none">
                <a:uFillTx/>
              </a:defRPr>
            </a:pPr>
            <a:r>
              <a:rPr u="sng">
                <a:uFill>
                  <a:solidFill>
                    <a:srgbClr val="0000FF"/>
                  </a:solidFill>
                </a:uFill>
                <a:hlinkClick r:id="rId8"/>
              </a:rPr>
              <a:t>https://www.instagram.com/bcc.invest</a:t>
            </a:r>
          </a:p>
        </p:txBody>
      </p:sp>
      <p:sp>
        <p:nvSpPr>
          <p:cNvPr id="224" name="TextBox 14"/>
          <p:cNvSpPr txBox="1"/>
          <p:nvPr/>
        </p:nvSpPr>
        <p:spPr>
          <a:xfrm>
            <a:off x="1807380" y="4631674"/>
            <a:ext cx="3688509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u="sng">
                <a:solidFill>
                  <a:srgbClr val="FFFFFF"/>
                </a:solidFill>
                <a:uFill>
                  <a:solidFill>
                    <a:srgbClr val="0000FF"/>
                  </a:solidFill>
                </a:uFill>
                <a:hlinkClick r:id="rId9"/>
              </a:defRPr>
            </a:lvl1pPr>
          </a:lstStyle>
          <a:p>
            <a:pPr>
              <a:defRPr u="none">
                <a:uFillTx/>
              </a:defRPr>
            </a:pPr>
            <a:r>
              <a:rPr u="sng">
                <a:uFill>
                  <a:solidFill>
                    <a:srgbClr val="0000FF"/>
                  </a:solidFill>
                </a:uFill>
                <a:hlinkClick r:id="rId9"/>
              </a:rPr>
              <a:t>https://t.me/bcc_invest</a:t>
            </a:r>
          </a:p>
        </p:txBody>
      </p:sp>
      <p:grpSp>
        <p:nvGrpSpPr>
          <p:cNvPr id="237" name="Сгруппировать"/>
          <p:cNvGrpSpPr/>
          <p:nvPr/>
        </p:nvGrpSpPr>
        <p:grpSpPr>
          <a:xfrm>
            <a:off x="769943" y="2409077"/>
            <a:ext cx="765763" cy="2783019"/>
            <a:chOff x="0" y="0"/>
            <a:chExt cx="765762" cy="2783017"/>
          </a:xfrm>
        </p:grpSpPr>
        <p:grpSp>
          <p:nvGrpSpPr>
            <p:cNvPr id="227" name="Сгруппировать"/>
            <p:cNvGrpSpPr/>
            <p:nvPr/>
          </p:nvGrpSpPr>
          <p:grpSpPr>
            <a:xfrm>
              <a:off x="0" y="0"/>
              <a:ext cx="765763" cy="765763"/>
              <a:chOff x="0" y="0"/>
              <a:chExt cx="765762" cy="765762"/>
            </a:xfrm>
          </p:grpSpPr>
          <p:sp>
            <p:nvSpPr>
              <p:cNvPr id="225" name="Кружок"/>
              <p:cNvSpPr/>
              <p:nvPr/>
            </p:nvSpPr>
            <p:spPr>
              <a:xfrm>
                <a:off x="0" y="0"/>
                <a:ext cx="765763" cy="765763"/>
              </a:xfrm>
              <a:prstGeom prst="ellipse">
                <a:avLst/>
              </a:prstGeom>
              <a:solidFill>
                <a:srgbClr val="8BC9A0"/>
              </a:solidFill>
              <a:ln w="25400" cap="flat">
                <a:solidFill>
                  <a:schemeClr val="accent1">
                    <a:alpha val="0"/>
                  </a:scheme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226" name="Shape 786"/>
              <p:cNvSpPr/>
              <p:nvPr/>
            </p:nvSpPr>
            <p:spPr>
              <a:xfrm>
                <a:off x="164635" y="163830"/>
                <a:ext cx="436493" cy="4381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31" y="0"/>
                    </a:moveTo>
                    <a:cubicBezTo>
                      <a:pt x="4834" y="0"/>
                      <a:pt x="0" y="4820"/>
                      <a:pt x="0" y="10800"/>
                    </a:cubicBezTo>
                    <a:cubicBezTo>
                      <a:pt x="0" y="16719"/>
                      <a:pt x="4834" y="21600"/>
                      <a:pt x="10831" y="21600"/>
                    </a:cubicBezTo>
                    <a:cubicBezTo>
                      <a:pt x="16766" y="21600"/>
                      <a:pt x="21600" y="16719"/>
                      <a:pt x="21600" y="10800"/>
                    </a:cubicBezTo>
                    <a:cubicBezTo>
                      <a:pt x="21600" y="4820"/>
                      <a:pt x="16766" y="0"/>
                      <a:pt x="10831" y="0"/>
                    </a:cubicBezTo>
                    <a:moveTo>
                      <a:pt x="7893" y="1464"/>
                    </a:moveTo>
                    <a:cubicBezTo>
                      <a:pt x="7649" y="1647"/>
                      <a:pt x="7465" y="1892"/>
                      <a:pt x="7282" y="2197"/>
                    </a:cubicBezTo>
                    <a:cubicBezTo>
                      <a:pt x="7282" y="2197"/>
                      <a:pt x="7220" y="2197"/>
                      <a:pt x="7220" y="2258"/>
                    </a:cubicBezTo>
                    <a:cubicBezTo>
                      <a:pt x="6853" y="2807"/>
                      <a:pt x="6486" y="3417"/>
                      <a:pt x="6180" y="4149"/>
                    </a:cubicBezTo>
                    <a:cubicBezTo>
                      <a:pt x="6180" y="4149"/>
                      <a:pt x="6119" y="4210"/>
                      <a:pt x="6119" y="4210"/>
                    </a:cubicBezTo>
                    <a:cubicBezTo>
                      <a:pt x="6119" y="4271"/>
                      <a:pt x="6119" y="4332"/>
                      <a:pt x="6058" y="4393"/>
                    </a:cubicBezTo>
                    <a:cubicBezTo>
                      <a:pt x="5446" y="4088"/>
                      <a:pt x="4956" y="3722"/>
                      <a:pt x="4467" y="3356"/>
                    </a:cubicBezTo>
                    <a:cubicBezTo>
                      <a:pt x="5446" y="2502"/>
                      <a:pt x="6608" y="1831"/>
                      <a:pt x="7893" y="1464"/>
                    </a:cubicBezTo>
                    <a:moveTo>
                      <a:pt x="3733" y="3966"/>
                    </a:moveTo>
                    <a:cubicBezTo>
                      <a:pt x="4344" y="4515"/>
                      <a:pt x="5018" y="4942"/>
                      <a:pt x="5752" y="5308"/>
                    </a:cubicBezTo>
                    <a:cubicBezTo>
                      <a:pt x="5752" y="5308"/>
                      <a:pt x="5691" y="5369"/>
                      <a:pt x="5691" y="5431"/>
                    </a:cubicBezTo>
                    <a:cubicBezTo>
                      <a:pt x="5446" y="6163"/>
                      <a:pt x="5262" y="6956"/>
                      <a:pt x="5140" y="7810"/>
                    </a:cubicBezTo>
                    <a:cubicBezTo>
                      <a:pt x="5140" y="7871"/>
                      <a:pt x="5140" y="7993"/>
                      <a:pt x="5079" y="8115"/>
                    </a:cubicBezTo>
                    <a:cubicBezTo>
                      <a:pt x="5079" y="8420"/>
                      <a:pt x="5018" y="8786"/>
                      <a:pt x="4956" y="9092"/>
                    </a:cubicBezTo>
                    <a:cubicBezTo>
                      <a:pt x="4956" y="9214"/>
                      <a:pt x="4956" y="9336"/>
                      <a:pt x="4956" y="9458"/>
                    </a:cubicBezTo>
                    <a:cubicBezTo>
                      <a:pt x="4956" y="9763"/>
                      <a:pt x="4956" y="10007"/>
                      <a:pt x="4895" y="10312"/>
                    </a:cubicBezTo>
                    <a:cubicBezTo>
                      <a:pt x="979" y="10312"/>
                      <a:pt x="979" y="10312"/>
                      <a:pt x="979" y="10312"/>
                    </a:cubicBezTo>
                    <a:cubicBezTo>
                      <a:pt x="1101" y="7871"/>
                      <a:pt x="2142" y="5675"/>
                      <a:pt x="3733" y="3966"/>
                    </a:cubicBezTo>
                    <a:moveTo>
                      <a:pt x="979" y="11288"/>
                    </a:moveTo>
                    <a:cubicBezTo>
                      <a:pt x="4895" y="11288"/>
                      <a:pt x="4895" y="11288"/>
                      <a:pt x="4895" y="11288"/>
                    </a:cubicBezTo>
                    <a:cubicBezTo>
                      <a:pt x="4956" y="11593"/>
                      <a:pt x="4956" y="11837"/>
                      <a:pt x="4956" y="12142"/>
                    </a:cubicBezTo>
                    <a:cubicBezTo>
                      <a:pt x="4956" y="12264"/>
                      <a:pt x="4956" y="12386"/>
                      <a:pt x="4956" y="12508"/>
                    </a:cubicBezTo>
                    <a:cubicBezTo>
                      <a:pt x="5018" y="12814"/>
                      <a:pt x="5079" y="13180"/>
                      <a:pt x="5079" y="13485"/>
                    </a:cubicBezTo>
                    <a:cubicBezTo>
                      <a:pt x="5140" y="13607"/>
                      <a:pt x="5140" y="13668"/>
                      <a:pt x="5140" y="13790"/>
                    </a:cubicBezTo>
                    <a:cubicBezTo>
                      <a:pt x="5262" y="14644"/>
                      <a:pt x="5446" y="15437"/>
                      <a:pt x="5691" y="16169"/>
                    </a:cubicBezTo>
                    <a:cubicBezTo>
                      <a:pt x="5691" y="16231"/>
                      <a:pt x="5752" y="16292"/>
                      <a:pt x="5752" y="16292"/>
                    </a:cubicBezTo>
                    <a:cubicBezTo>
                      <a:pt x="5018" y="16658"/>
                      <a:pt x="4344" y="17085"/>
                      <a:pt x="3733" y="17573"/>
                    </a:cubicBezTo>
                    <a:cubicBezTo>
                      <a:pt x="2142" y="15925"/>
                      <a:pt x="1101" y="13729"/>
                      <a:pt x="979" y="11288"/>
                    </a:cubicBezTo>
                    <a:moveTo>
                      <a:pt x="4467" y="18244"/>
                    </a:moveTo>
                    <a:cubicBezTo>
                      <a:pt x="4956" y="17878"/>
                      <a:pt x="5446" y="17512"/>
                      <a:pt x="6058" y="17207"/>
                    </a:cubicBezTo>
                    <a:cubicBezTo>
                      <a:pt x="6119" y="17268"/>
                      <a:pt x="6119" y="17329"/>
                      <a:pt x="6119" y="17329"/>
                    </a:cubicBezTo>
                    <a:cubicBezTo>
                      <a:pt x="6119" y="17390"/>
                      <a:pt x="6180" y="17451"/>
                      <a:pt x="6180" y="17451"/>
                    </a:cubicBezTo>
                    <a:cubicBezTo>
                      <a:pt x="6486" y="18183"/>
                      <a:pt x="6853" y="18793"/>
                      <a:pt x="7220" y="19342"/>
                    </a:cubicBezTo>
                    <a:cubicBezTo>
                      <a:pt x="7220" y="19342"/>
                      <a:pt x="7282" y="19403"/>
                      <a:pt x="7282" y="19403"/>
                    </a:cubicBezTo>
                    <a:cubicBezTo>
                      <a:pt x="7465" y="19708"/>
                      <a:pt x="7649" y="19953"/>
                      <a:pt x="7893" y="20136"/>
                    </a:cubicBezTo>
                    <a:cubicBezTo>
                      <a:pt x="6608" y="19769"/>
                      <a:pt x="5446" y="19098"/>
                      <a:pt x="4467" y="18244"/>
                    </a:cubicBezTo>
                    <a:moveTo>
                      <a:pt x="10280" y="20563"/>
                    </a:moveTo>
                    <a:cubicBezTo>
                      <a:pt x="8934" y="20258"/>
                      <a:pt x="7771" y="18915"/>
                      <a:pt x="6914" y="16841"/>
                    </a:cubicBezTo>
                    <a:cubicBezTo>
                      <a:pt x="7955" y="16475"/>
                      <a:pt x="9117" y="16231"/>
                      <a:pt x="10280" y="16231"/>
                    </a:cubicBezTo>
                    <a:lnTo>
                      <a:pt x="10280" y="20563"/>
                    </a:lnTo>
                    <a:close/>
                    <a:moveTo>
                      <a:pt x="10280" y="15254"/>
                    </a:moveTo>
                    <a:cubicBezTo>
                      <a:pt x="8995" y="15254"/>
                      <a:pt x="7771" y="15498"/>
                      <a:pt x="6608" y="15925"/>
                    </a:cubicBezTo>
                    <a:cubicBezTo>
                      <a:pt x="6180" y="14583"/>
                      <a:pt x="5935" y="12997"/>
                      <a:pt x="5874" y="11288"/>
                    </a:cubicBezTo>
                    <a:cubicBezTo>
                      <a:pt x="10280" y="11288"/>
                      <a:pt x="10280" y="11288"/>
                      <a:pt x="10280" y="11288"/>
                    </a:cubicBezTo>
                    <a:lnTo>
                      <a:pt x="10280" y="15254"/>
                    </a:lnTo>
                    <a:close/>
                    <a:moveTo>
                      <a:pt x="10280" y="10312"/>
                    </a:moveTo>
                    <a:cubicBezTo>
                      <a:pt x="5874" y="10312"/>
                      <a:pt x="5874" y="10312"/>
                      <a:pt x="5874" y="10312"/>
                    </a:cubicBezTo>
                    <a:cubicBezTo>
                      <a:pt x="5935" y="8603"/>
                      <a:pt x="6180" y="7017"/>
                      <a:pt x="6608" y="5675"/>
                    </a:cubicBezTo>
                    <a:cubicBezTo>
                      <a:pt x="7771" y="6102"/>
                      <a:pt x="8995" y="6285"/>
                      <a:pt x="10280" y="6346"/>
                    </a:cubicBezTo>
                    <a:lnTo>
                      <a:pt x="10280" y="10312"/>
                    </a:lnTo>
                    <a:close/>
                    <a:moveTo>
                      <a:pt x="10280" y="5369"/>
                    </a:moveTo>
                    <a:cubicBezTo>
                      <a:pt x="9117" y="5308"/>
                      <a:pt x="7955" y="5125"/>
                      <a:pt x="6914" y="4759"/>
                    </a:cubicBezTo>
                    <a:cubicBezTo>
                      <a:pt x="7771" y="2685"/>
                      <a:pt x="8934" y="1342"/>
                      <a:pt x="10280" y="1037"/>
                    </a:cubicBezTo>
                    <a:lnTo>
                      <a:pt x="10280" y="5369"/>
                    </a:lnTo>
                    <a:close/>
                    <a:moveTo>
                      <a:pt x="20621" y="10312"/>
                    </a:moveTo>
                    <a:cubicBezTo>
                      <a:pt x="16705" y="10312"/>
                      <a:pt x="16705" y="10312"/>
                      <a:pt x="16705" y="10312"/>
                    </a:cubicBezTo>
                    <a:cubicBezTo>
                      <a:pt x="16644" y="10007"/>
                      <a:pt x="16644" y="9763"/>
                      <a:pt x="16644" y="9458"/>
                    </a:cubicBezTo>
                    <a:cubicBezTo>
                      <a:pt x="16644" y="9336"/>
                      <a:pt x="16644" y="9214"/>
                      <a:pt x="16644" y="9092"/>
                    </a:cubicBezTo>
                    <a:cubicBezTo>
                      <a:pt x="16582" y="8786"/>
                      <a:pt x="16521" y="8420"/>
                      <a:pt x="16521" y="8115"/>
                    </a:cubicBezTo>
                    <a:cubicBezTo>
                      <a:pt x="16460" y="7993"/>
                      <a:pt x="16460" y="7871"/>
                      <a:pt x="16460" y="7810"/>
                    </a:cubicBezTo>
                    <a:cubicBezTo>
                      <a:pt x="16338" y="6956"/>
                      <a:pt x="16154" y="6163"/>
                      <a:pt x="15909" y="5431"/>
                    </a:cubicBezTo>
                    <a:cubicBezTo>
                      <a:pt x="15909" y="5369"/>
                      <a:pt x="15848" y="5308"/>
                      <a:pt x="15848" y="5308"/>
                    </a:cubicBezTo>
                    <a:cubicBezTo>
                      <a:pt x="16582" y="4942"/>
                      <a:pt x="17256" y="4515"/>
                      <a:pt x="17867" y="3966"/>
                    </a:cubicBezTo>
                    <a:cubicBezTo>
                      <a:pt x="19458" y="5675"/>
                      <a:pt x="20499" y="7871"/>
                      <a:pt x="20621" y="10312"/>
                    </a:cubicBezTo>
                    <a:moveTo>
                      <a:pt x="17133" y="3356"/>
                    </a:moveTo>
                    <a:cubicBezTo>
                      <a:pt x="16644" y="3722"/>
                      <a:pt x="16154" y="4088"/>
                      <a:pt x="15542" y="4393"/>
                    </a:cubicBezTo>
                    <a:cubicBezTo>
                      <a:pt x="15481" y="4332"/>
                      <a:pt x="15481" y="4271"/>
                      <a:pt x="15481" y="4210"/>
                    </a:cubicBezTo>
                    <a:cubicBezTo>
                      <a:pt x="15481" y="4210"/>
                      <a:pt x="15420" y="4149"/>
                      <a:pt x="15420" y="4149"/>
                    </a:cubicBezTo>
                    <a:cubicBezTo>
                      <a:pt x="15114" y="3417"/>
                      <a:pt x="14747" y="2807"/>
                      <a:pt x="14380" y="2258"/>
                    </a:cubicBezTo>
                    <a:cubicBezTo>
                      <a:pt x="14380" y="2197"/>
                      <a:pt x="14318" y="2197"/>
                      <a:pt x="14318" y="2197"/>
                    </a:cubicBezTo>
                    <a:cubicBezTo>
                      <a:pt x="14135" y="1892"/>
                      <a:pt x="13951" y="1647"/>
                      <a:pt x="13707" y="1464"/>
                    </a:cubicBezTo>
                    <a:cubicBezTo>
                      <a:pt x="14992" y="1831"/>
                      <a:pt x="16154" y="2502"/>
                      <a:pt x="17133" y="3356"/>
                    </a:cubicBezTo>
                    <a:moveTo>
                      <a:pt x="11320" y="1037"/>
                    </a:moveTo>
                    <a:cubicBezTo>
                      <a:pt x="12666" y="1342"/>
                      <a:pt x="13829" y="2685"/>
                      <a:pt x="14686" y="4759"/>
                    </a:cubicBezTo>
                    <a:cubicBezTo>
                      <a:pt x="13645" y="5125"/>
                      <a:pt x="12483" y="5308"/>
                      <a:pt x="11320" y="5369"/>
                    </a:cubicBezTo>
                    <a:lnTo>
                      <a:pt x="11320" y="1037"/>
                    </a:lnTo>
                    <a:close/>
                    <a:moveTo>
                      <a:pt x="11320" y="6346"/>
                    </a:moveTo>
                    <a:cubicBezTo>
                      <a:pt x="12605" y="6285"/>
                      <a:pt x="13829" y="6102"/>
                      <a:pt x="14992" y="5675"/>
                    </a:cubicBezTo>
                    <a:cubicBezTo>
                      <a:pt x="15420" y="7017"/>
                      <a:pt x="15665" y="8603"/>
                      <a:pt x="15726" y="10312"/>
                    </a:cubicBezTo>
                    <a:cubicBezTo>
                      <a:pt x="11320" y="10312"/>
                      <a:pt x="11320" y="10312"/>
                      <a:pt x="11320" y="10312"/>
                    </a:cubicBezTo>
                    <a:lnTo>
                      <a:pt x="11320" y="6346"/>
                    </a:lnTo>
                    <a:close/>
                    <a:moveTo>
                      <a:pt x="11320" y="11288"/>
                    </a:moveTo>
                    <a:cubicBezTo>
                      <a:pt x="15726" y="11288"/>
                      <a:pt x="15726" y="11288"/>
                      <a:pt x="15726" y="11288"/>
                    </a:cubicBezTo>
                    <a:cubicBezTo>
                      <a:pt x="15665" y="12997"/>
                      <a:pt x="15420" y="14583"/>
                      <a:pt x="14992" y="15925"/>
                    </a:cubicBezTo>
                    <a:cubicBezTo>
                      <a:pt x="13829" y="15498"/>
                      <a:pt x="12605" y="15254"/>
                      <a:pt x="11320" y="15254"/>
                    </a:cubicBezTo>
                    <a:lnTo>
                      <a:pt x="11320" y="11288"/>
                    </a:lnTo>
                    <a:close/>
                    <a:moveTo>
                      <a:pt x="11320" y="20563"/>
                    </a:moveTo>
                    <a:cubicBezTo>
                      <a:pt x="11320" y="16231"/>
                      <a:pt x="11320" y="16231"/>
                      <a:pt x="11320" y="16231"/>
                    </a:cubicBezTo>
                    <a:cubicBezTo>
                      <a:pt x="12483" y="16231"/>
                      <a:pt x="13645" y="16475"/>
                      <a:pt x="14686" y="16841"/>
                    </a:cubicBezTo>
                    <a:cubicBezTo>
                      <a:pt x="13829" y="18915"/>
                      <a:pt x="12666" y="20258"/>
                      <a:pt x="11320" y="20563"/>
                    </a:cubicBezTo>
                    <a:moveTo>
                      <a:pt x="13707" y="20136"/>
                    </a:moveTo>
                    <a:cubicBezTo>
                      <a:pt x="13951" y="19953"/>
                      <a:pt x="14135" y="19708"/>
                      <a:pt x="14318" y="19403"/>
                    </a:cubicBezTo>
                    <a:cubicBezTo>
                      <a:pt x="14318" y="19403"/>
                      <a:pt x="14380" y="19342"/>
                      <a:pt x="14380" y="19342"/>
                    </a:cubicBezTo>
                    <a:cubicBezTo>
                      <a:pt x="14747" y="18793"/>
                      <a:pt x="15114" y="18183"/>
                      <a:pt x="15420" y="17451"/>
                    </a:cubicBezTo>
                    <a:cubicBezTo>
                      <a:pt x="15420" y="17451"/>
                      <a:pt x="15481" y="17390"/>
                      <a:pt x="15481" y="17329"/>
                    </a:cubicBezTo>
                    <a:cubicBezTo>
                      <a:pt x="15481" y="17329"/>
                      <a:pt x="15481" y="17268"/>
                      <a:pt x="15542" y="17207"/>
                    </a:cubicBezTo>
                    <a:cubicBezTo>
                      <a:pt x="16154" y="17512"/>
                      <a:pt x="16644" y="17878"/>
                      <a:pt x="17133" y="18244"/>
                    </a:cubicBezTo>
                    <a:cubicBezTo>
                      <a:pt x="16154" y="19098"/>
                      <a:pt x="14992" y="19769"/>
                      <a:pt x="13707" y="20136"/>
                    </a:cubicBezTo>
                    <a:moveTo>
                      <a:pt x="17867" y="17573"/>
                    </a:moveTo>
                    <a:cubicBezTo>
                      <a:pt x="17256" y="17085"/>
                      <a:pt x="16582" y="16658"/>
                      <a:pt x="15848" y="16292"/>
                    </a:cubicBezTo>
                    <a:cubicBezTo>
                      <a:pt x="15848" y="16292"/>
                      <a:pt x="15909" y="16231"/>
                      <a:pt x="15909" y="16169"/>
                    </a:cubicBezTo>
                    <a:cubicBezTo>
                      <a:pt x="16154" y="15437"/>
                      <a:pt x="16338" y="14644"/>
                      <a:pt x="16460" y="13790"/>
                    </a:cubicBezTo>
                    <a:cubicBezTo>
                      <a:pt x="16460" y="13668"/>
                      <a:pt x="16460" y="13607"/>
                      <a:pt x="16521" y="13485"/>
                    </a:cubicBezTo>
                    <a:cubicBezTo>
                      <a:pt x="16521" y="13180"/>
                      <a:pt x="16582" y="12814"/>
                      <a:pt x="16644" y="12508"/>
                    </a:cubicBezTo>
                    <a:cubicBezTo>
                      <a:pt x="16644" y="12386"/>
                      <a:pt x="16644" y="12264"/>
                      <a:pt x="16644" y="12142"/>
                    </a:cubicBezTo>
                    <a:cubicBezTo>
                      <a:pt x="16644" y="11837"/>
                      <a:pt x="16644" y="11593"/>
                      <a:pt x="16705" y="11288"/>
                    </a:cubicBezTo>
                    <a:cubicBezTo>
                      <a:pt x="20621" y="11288"/>
                      <a:pt x="20621" y="11288"/>
                      <a:pt x="20621" y="11288"/>
                    </a:cubicBezTo>
                    <a:cubicBezTo>
                      <a:pt x="20499" y="13729"/>
                      <a:pt x="19458" y="15925"/>
                      <a:pt x="17867" y="17573"/>
                    </a:cubicBezTo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230" name="Сгруппировать"/>
            <p:cNvGrpSpPr/>
            <p:nvPr/>
          </p:nvGrpSpPr>
          <p:grpSpPr>
            <a:xfrm>
              <a:off x="0" y="1034028"/>
              <a:ext cx="765763" cy="765762"/>
              <a:chOff x="0" y="0"/>
              <a:chExt cx="765761" cy="765761"/>
            </a:xfrm>
          </p:grpSpPr>
          <p:sp>
            <p:nvSpPr>
              <p:cNvPr id="228" name="Кружок"/>
              <p:cNvSpPr/>
              <p:nvPr/>
            </p:nvSpPr>
            <p:spPr>
              <a:xfrm>
                <a:off x="0" y="0"/>
                <a:ext cx="765762" cy="765762"/>
              </a:xfrm>
              <a:prstGeom prst="ellipse">
                <a:avLst/>
              </a:prstGeom>
              <a:solidFill>
                <a:srgbClr val="8BC9A0"/>
              </a:solidFill>
              <a:ln w="25400" cap="flat">
                <a:solidFill>
                  <a:schemeClr val="accent1">
                    <a:alpha val="0"/>
                  </a:scheme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229" name="Shape 754"/>
              <p:cNvSpPr/>
              <p:nvPr/>
            </p:nvSpPr>
            <p:spPr>
              <a:xfrm>
                <a:off x="142084" y="142969"/>
                <a:ext cx="481593" cy="4798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9" y="0"/>
                    </a:moveTo>
                    <a:cubicBezTo>
                      <a:pt x="4834" y="0"/>
                      <a:pt x="0" y="4834"/>
                      <a:pt x="0" y="10831"/>
                    </a:cubicBezTo>
                    <a:cubicBezTo>
                      <a:pt x="0" y="16766"/>
                      <a:pt x="4834" y="21600"/>
                      <a:pt x="10769" y="21600"/>
                    </a:cubicBezTo>
                    <a:cubicBezTo>
                      <a:pt x="16766" y="21600"/>
                      <a:pt x="21600" y="16766"/>
                      <a:pt x="21600" y="10831"/>
                    </a:cubicBezTo>
                    <a:cubicBezTo>
                      <a:pt x="21600" y="4834"/>
                      <a:pt x="16766" y="0"/>
                      <a:pt x="10769" y="0"/>
                    </a:cubicBezTo>
                    <a:moveTo>
                      <a:pt x="10769" y="20621"/>
                    </a:moveTo>
                    <a:cubicBezTo>
                      <a:pt x="5324" y="20621"/>
                      <a:pt x="979" y="16215"/>
                      <a:pt x="979" y="10831"/>
                    </a:cubicBezTo>
                    <a:cubicBezTo>
                      <a:pt x="979" y="5385"/>
                      <a:pt x="5324" y="979"/>
                      <a:pt x="10769" y="979"/>
                    </a:cubicBezTo>
                    <a:cubicBezTo>
                      <a:pt x="16215" y="979"/>
                      <a:pt x="20621" y="5385"/>
                      <a:pt x="20621" y="10831"/>
                    </a:cubicBezTo>
                    <a:cubicBezTo>
                      <a:pt x="20621" y="16215"/>
                      <a:pt x="16215" y="20621"/>
                      <a:pt x="10769" y="20621"/>
                    </a:cubicBezTo>
                    <a:moveTo>
                      <a:pt x="13707" y="5874"/>
                    </a:moveTo>
                    <a:cubicBezTo>
                      <a:pt x="7832" y="5874"/>
                      <a:pt x="7832" y="5874"/>
                      <a:pt x="7832" y="5874"/>
                    </a:cubicBezTo>
                    <a:cubicBezTo>
                      <a:pt x="6731" y="5874"/>
                      <a:pt x="5874" y="6792"/>
                      <a:pt x="5874" y="7832"/>
                    </a:cubicBezTo>
                    <a:cubicBezTo>
                      <a:pt x="5874" y="13768"/>
                      <a:pt x="5874" y="13768"/>
                      <a:pt x="5874" y="13768"/>
                    </a:cubicBezTo>
                    <a:cubicBezTo>
                      <a:pt x="5874" y="14869"/>
                      <a:pt x="6731" y="15726"/>
                      <a:pt x="7832" y="15726"/>
                    </a:cubicBezTo>
                    <a:cubicBezTo>
                      <a:pt x="13707" y="15726"/>
                      <a:pt x="13707" y="15726"/>
                      <a:pt x="13707" y="15726"/>
                    </a:cubicBezTo>
                    <a:cubicBezTo>
                      <a:pt x="14808" y="15726"/>
                      <a:pt x="15665" y="14869"/>
                      <a:pt x="15665" y="13768"/>
                    </a:cubicBezTo>
                    <a:cubicBezTo>
                      <a:pt x="15665" y="7832"/>
                      <a:pt x="15665" y="7832"/>
                      <a:pt x="15665" y="7832"/>
                    </a:cubicBezTo>
                    <a:cubicBezTo>
                      <a:pt x="15665" y="6792"/>
                      <a:pt x="14808" y="5874"/>
                      <a:pt x="13707" y="5874"/>
                    </a:cubicBezTo>
                    <a:moveTo>
                      <a:pt x="12727" y="7343"/>
                    </a:moveTo>
                    <a:cubicBezTo>
                      <a:pt x="14196" y="7343"/>
                      <a:pt x="14196" y="7343"/>
                      <a:pt x="14196" y="7343"/>
                    </a:cubicBezTo>
                    <a:cubicBezTo>
                      <a:pt x="14196" y="8873"/>
                      <a:pt x="14196" y="8873"/>
                      <a:pt x="14196" y="8873"/>
                    </a:cubicBezTo>
                    <a:cubicBezTo>
                      <a:pt x="12727" y="8873"/>
                      <a:pt x="12727" y="8873"/>
                      <a:pt x="12727" y="8873"/>
                    </a:cubicBezTo>
                    <a:lnTo>
                      <a:pt x="12727" y="7343"/>
                    </a:lnTo>
                    <a:close/>
                    <a:moveTo>
                      <a:pt x="10769" y="8873"/>
                    </a:moveTo>
                    <a:cubicBezTo>
                      <a:pt x="11871" y="8873"/>
                      <a:pt x="12727" y="9729"/>
                      <a:pt x="12727" y="10831"/>
                    </a:cubicBezTo>
                    <a:cubicBezTo>
                      <a:pt x="12727" y="11871"/>
                      <a:pt x="11871" y="12789"/>
                      <a:pt x="10769" y="12789"/>
                    </a:cubicBezTo>
                    <a:cubicBezTo>
                      <a:pt x="9668" y="12789"/>
                      <a:pt x="8811" y="11871"/>
                      <a:pt x="8811" y="10831"/>
                    </a:cubicBezTo>
                    <a:cubicBezTo>
                      <a:pt x="8811" y="9729"/>
                      <a:pt x="9668" y="8873"/>
                      <a:pt x="10769" y="8873"/>
                    </a:cubicBezTo>
                    <a:moveTo>
                      <a:pt x="14686" y="13768"/>
                    </a:moveTo>
                    <a:cubicBezTo>
                      <a:pt x="14686" y="14318"/>
                      <a:pt x="14257" y="14747"/>
                      <a:pt x="13707" y="14747"/>
                    </a:cubicBezTo>
                    <a:cubicBezTo>
                      <a:pt x="7832" y="14747"/>
                      <a:pt x="7832" y="14747"/>
                      <a:pt x="7832" y="14747"/>
                    </a:cubicBezTo>
                    <a:cubicBezTo>
                      <a:pt x="7282" y="14747"/>
                      <a:pt x="6853" y="14318"/>
                      <a:pt x="6853" y="13768"/>
                    </a:cubicBezTo>
                    <a:cubicBezTo>
                      <a:pt x="6853" y="10341"/>
                      <a:pt x="6853" y="10341"/>
                      <a:pt x="6853" y="10341"/>
                    </a:cubicBezTo>
                    <a:cubicBezTo>
                      <a:pt x="7893" y="10341"/>
                      <a:pt x="7893" y="10341"/>
                      <a:pt x="7893" y="10341"/>
                    </a:cubicBezTo>
                    <a:cubicBezTo>
                      <a:pt x="7832" y="10463"/>
                      <a:pt x="7832" y="10647"/>
                      <a:pt x="7832" y="10831"/>
                    </a:cubicBezTo>
                    <a:cubicBezTo>
                      <a:pt x="7832" y="12422"/>
                      <a:pt x="9178" y="13768"/>
                      <a:pt x="10769" y="13768"/>
                    </a:cubicBezTo>
                    <a:cubicBezTo>
                      <a:pt x="12422" y="13768"/>
                      <a:pt x="13707" y="12422"/>
                      <a:pt x="13707" y="10831"/>
                    </a:cubicBezTo>
                    <a:cubicBezTo>
                      <a:pt x="13707" y="10647"/>
                      <a:pt x="13707" y="10463"/>
                      <a:pt x="13707" y="10341"/>
                    </a:cubicBezTo>
                    <a:cubicBezTo>
                      <a:pt x="14686" y="10341"/>
                      <a:pt x="14686" y="10341"/>
                      <a:pt x="14686" y="10341"/>
                    </a:cubicBezTo>
                    <a:lnTo>
                      <a:pt x="14686" y="13768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236" name="Сгруппировать"/>
            <p:cNvGrpSpPr/>
            <p:nvPr/>
          </p:nvGrpSpPr>
          <p:grpSpPr>
            <a:xfrm>
              <a:off x="0" y="2047880"/>
              <a:ext cx="765763" cy="735138"/>
              <a:chOff x="0" y="0"/>
              <a:chExt cx="765762" cy="735137"/>
            </a:xfrm>
          </p:grpSpPr>
          <p:sp>
            <p:nvSpPr>
              <p:cNvPr id="231" name="Овал"/>
              <p:cNvSpPr/>
              <p:nvPr/>
            </p:nvSpPr>
            <p:spPr>
              <a:xfrm>
                <a:off x="0" y="0"/>
                <a:ext cx="765763" cy="735138"/>
              </a:xfrm>
              <a:prstGeom prst="ellipse">
                <a:avLst/>
              </a:prstGeom>
              <a:solidFill>
                <a:srgbClr val="8BC9A0"/>
              </a:solidFill>
              <a:ln w="25400" cap="flat">
                <a:solidFill>
                  <a:schemeClr val="accent1">
                    <a:alpha val="0"/>
                  </a:scheme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grpSp>
            <p:nvGrpSpPr>
              <p:cNvPr id="235" name="Сгруппировать"/>
              <p:cNvGrpSpPr/>
              <p:nvPr/>
            </p:nvGrpSpPr>
            <p:grpSpPr>
              <a:xfrm>
                <a:off x="142084" y="137251"/>
                <a:ext cx="481594" cy="460635"/>
                <a:chOff x="0" y="0"/>
                <a:chExt cx="481593" cy="460633"/>
              </a:xfrm>
            </p:grpSpPr>
            <p:sp>
              <p:nvSpPr>
                <p:cNvPr id="232" name="Shape 754"/>
                <p:cNvSpPr/>
                <p:nvPr/>
              </p:nvSpPr>
              <p:spPr>
                <a:xfrm>
                  <a:off x="0" y="0"/>
                  <a:ext cx="481594" cy="46063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69" y="0"/>
                      </a:moveTo>
                      <a:cubicBezTo>
                        <a:pt x="4834" y="0"/>
                        <a:pt x="0" y="4834"/>
                        <a:pt x="0" y="10831"/>
                      </a:cubicBezTo>
                      <a:cubicBezTo>
                        <a:pt x="0" y="16766"/>
                        <a:pt x="4834" y="21600"/>
                        <a:pt x="10769" y="21600"/>
                      </a:cubicBezTo>
                      <a:cubicBezTo>
                        <a:pt x="16766" y="21600"/>
                        <a:pt x="21600" y="16766"/>
                        <a:pt x="21600" y="10831"/>
                      </a:cubicBezTo>
                      <a:cubicBezTo>
                        <a:pt x="21600" y="4834"/>
                        <a:pt x="16766" y="0"/>
                        <a:pt x="10769" y="0"/>
                      </a:cubicBezTo>
                      <a:moveTo>
                        <a:pt x="10769" y="20621"/>
                      </a:moveTo>
                      <a:cubicBezTo>
                        <a:pt x="5324" y="20621"/>
                        <a:pt x="979" y="16215"/>
                        <a:pt x="979" y="10831"/>
                      </a:cubicBezTo>
                      <a:cubicBezTo>
                        <a:pt x="979" y="5385"/>
                        <a:pt x="5324" y="979"/>
                        <a:pt x="10769" y="979"/>
                      </a:cubicBezTo>
                      <a:cubicBezTo>
                        <a:pt x="16215" y="979"/>
                        <a:pt x="20621" y="5385"/>
                        <a:pt x="20621" y="10831"/>
                      </a:cubicBezTo>
                      <a:cubicBezTo>
                        <a:pt x="20621" y="16215"/>
                        <a:pt x="16215" y="20621"/>
                        <a:pt x="10769" y="20621"/>
                      </a:cubicBezTo>
                      <a:moveTo>
                        <a:pt x="13707" y="5874"/>
                      </a:moveTo>
                      <a:cubicBezTo>
                        <a:pt x="7832" y="5874"/>
                        <a:pt x="7832" y="5874"/>
                        <a:pt x="7832" y="5874"/>
                      </a:cubicBezTo>
                      <a:cubicBezTo>
                        <a:pt x="6731" y="5874"/>
                        <a:pt x="5874" y="6792"/>
                        <a:pt x="5874" y="7832"/>
                      </a:cubicBezTo>
                      <a:cubicBezTo>
                        <a:pt x="5874" y="13768"/>
                        <a:pt x="5874" y="13768"/>
                        <a:pt x="5874" y="13768"/>
                      </a:cubicBezTo>
                      <a:cubicBezTo>
                        <a:pt x="5874" y="14869"/>
                        <a:pt x="6731" y="15726"/>
                        <a:pt x="7832" y="15726"/>
                      </a:cubicBezTo>
                      <a:cubicBezTo>
                        <a:pt x="13707" y="15726"/>
                        <a:pt x="13707" y="15726"/>
                        <a:pt x="13707" y="15726"/>
                      </a:cubicBezTo>
                      <a:cubicBezTo>
                        <a:pt x="14808" y="15726"/>
                        <a:pt x="15665" y="14869"/>
                        <a:pt x="15665" y="13768"/>
                      </a:cubicBezTo>
                      <a:cubicBezTo>
                        <a:pt x="15665" y="7832"/>
                        <a:pt x="15665" y="7832"/>
                        <a:pt x="15665" y="7832"/>
                      </a:cubicBezTo>
                      <a:cubicBezTo>
                        <a:pt x="15665" y="6792"/>
                        <a:pt x="14808" y="5874"/>
                        <a:pt x="13707" y="5874"/>
                      </a:cubicBezTo>
                      <a:moveTo>
                        <a:pt x="12727" y="7343"/>
                      </a:moveTo>
                      <a:cubicBezTo>
                        <a:pt x="14196" y="7343"/>
                        <a:pt x="14196" y="7343"/>
                        <a:pt x="14196" y="7343"/>
                      </a:cubicBezTo>
                      <a:cubicBezTo>
                        <a:pt x="14196" y="8873"/>
                        <a:pt x="14196" y="8873"/>
                        <a:pt x="14196" y="8873"/>
                      </a:cubicBezTo>
                      <a:cubicBezTo>
                        <a:pt x="12727" y="8873"/>
                        <a:pt x="12727" y="8873"/>
                        <a:pt x="12727" y="8873"/>
                      </a:cubicBezTo>
                      <a:lnTo>
                        <a:pt x="12727" y="7343"/>
                      </a:lnTo>
                      <a:close/>
                      <a:moveTo>
                        <a:pt x="10769" y="8873"/>
                      </a:moveTo>
                      <a:cubicBezTo>
                        <a:pt x="11871" y="8873"/>
                        <a:pt x="12727" y="9729"/>
                        <a:pt x="12727" y="10831"/>
                      </a:cubicBezTo>
                      <a:cubicBezTo>
                        <a:pt x="12727" y="11871"/>
                        <a:pt x="11871" y="12789"/>
                        <a:pt x="10769" y="12789"/>
                      </a:cubicBezTo>
                      <a:cubicBezTo>
                        <a:pt x="9668" y="12789"/>
                        <a:pt x="8811" y="11871"/>
                        <a:pt x="8811" y="10831"/>
                      </a:cubicBezTo>
                      <a:cubicBezTo>
                        <a:pt x="8811" y="9729"/>
                        <a:pt x="9668" y="8873"/>
                        <a:pt x="10769" y="8873"/>
                      </a:cubicBezTo>
                      <a:moveTo>
                        <a:pt x="14686" y="13768"/>
                      </a:moveTo>
                      <a:cubicBezTo>
                        <a:pt x="14686" y="14318"/>
                        <a:pt x="14257" y="14747"/>
                        <a:pt x="13707" y="14747"/>
                      </a:cubicBezTo>
                      <a:cubicBezTo>
                        <a:pt x="7832" y="14747"/>
                        <a:pt x="7832" y="14747"/>
                        <a:pt x="7832" y="14747"/>
                      </a:cubicBezTo>
                      <a:cubicBezTo>
                        <a:pt x="7282" y="14747"/>
                        <a:pt x="6853" y="14318"/>
                        <a:pt x="6853" y="13768"/>
                      </a:cubicBezTo>
                      <a:cubicBezTo>
                        <a:pt x="6853" y="10341"/>
                        <a:pt x="6853" y="10341"/>
                        <a:pt x="6853" y="10341"/>
                      </a:cubicBezTo>
                      <a:cubicBezTo>
                        <a:pt x="7893" y="10341"/>
                        <a:pt x="7893" y="10341"/>
                        <a:pt x="7893" y="10341"/>
                      </a:cubicBezTo>
                      <a:cubicBezTo>
                        <a:pt x="7832" y="10463"/>
                        <a:pt x="7832" y="10647"/>
                        <a:pt x="7832" y="10831"/>
                      </a:cubicBezTo>
                      <a:cubicBezTo>
                        <a:pt x="7832" y="12422"/>
                        <a:pt x="9178" y="13768"/>
                        <a:pt x="10769" y="13768"/>
                      </a:cubicBezTo>
                      <a:cubicBezTo>
                        <a:pt x="12422" y="13768"/>
                        <a:pt x="13707" y="12422"/>
                        <a:pt x="13707" y="10831"/>
                      </a:cubicBezTo>
                      <a:cubicBezTo>
                        <a:pt x="13707" y="10647"/>
                        <a:pt x="13707" y="10463"/>
                        <a:pt x="13707" y="10341"/>
                      </a:cubicBezTo>
                      <a:cubicBezTo>
                        <a:pt x="14686" y="10341"/>
                        <a:pt x="14686" y="10341"/>
                        <a:pt x="14686" y="10341"/>
                      </a:cubicBezTo>
                      <a:lnTo>
                        <a:pt x="14686" y="1376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33" name="Овал"/>
                <p:cNvSpPr/>
                <p:nvPr/>
              </p:nvSpPr>
              <p:spPr>
                <a:xfrm>
                  <a:off x="75111" y="71257"/>
                  <a:ext cx="331371" cy="318119"/>
                </a:xfrm>
                <a:prstGeom prst="ellipse">
                  <a:avLst/>
                </a:prstGeom>
                <a:solidFill>
                  <a:srgbClr val="FFFFFF"/>
                </a:solidFill>
                <a:ln w="25400" cap="flat">
                  <a:solidFill>
                    <a:schemeClr val="accent1">
                      <a:alpha val="0"/>
                    </a:schemeClr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34" name="Graphic 124"/>
                <p:cNvSpPr/>
                <p:nvPr/>
              </p:nvSpPr>
              <p:spPr>
                <a:xfrm>
                  <a:off x="64488" y="61059"/>
                  <a:ext cx="352618" cy="3385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10800"/>
                      </a:move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lose/>
                      <a:moveTo>
                        <a:pt x="8093" y="14990"/>
                      </a:moveTo>
                      <a:lnTo>
                        <a:pt x="8200" y="13511"/>
                      </a:lnTo>
                      <a:cubicBezTo>
                        <a:pt x="8229" y="13106"/>
                        <a:pt x="8414" y="12728"/>
                        <a:pt x="8716" y="12457"/>
                      </a:cubicBezTo>
                      <a:lnTo>
                        <a:pt x="14717" y="7041"/>
                      </a:lnTo>
                      <a:cubicBezTo>
                        <a:pt x="15000" y="6789"/>
                        <a:pt x="14655" y="6666"/>
                        <a:pt x="14278" y="6897"/>
                      </a:cubicBezTo>
                      <a:lnTo>
                        <a:pt x="7142" y="11362"/>
                      </a:lnTo>
                      <a:close/>
                      <a:moveTo>
                        <a:pt x="16451" y="4565"/>
                      </a:moveTo>
                      <a:lnTo>
                        <a:pt x="3010" y="9748"/>
                      </a:lnTo>
                      <a:cubicBezTo>
                        <a:pt x="2092" y="10116"/>
                        <a:pt x="2098" y="10628"/>
                        <a:pt x="2843" y="10855"/>
                      </a:cubicBezTo>
                      <a:lnTo>
                        <a:pt x="6291" y="11935"/>
                      </a:lnTo>
                      <a:lnTo>
                        <a:pt x="7478" y="15839"/>
                      </a:lnTo>
                      <a:cubicBezTo>
                        <a:pt x="7633" y="16271"/>
                        <a:pt x="7557" y="16440"/>
                        <a:pt x="8009" y="16440"/>
                      </a:cubicBezTo>
                      <a:cubicBezTo>
                        <a:pt x="8282" y="16437"/>
                        <a:pt x="8539" y="16308"/>
                        <a:pt x="8706" y="16091"/>
                      </a:cubicBezTo>
                      <a:lnTo>
                        <a:pt x="10382" y="14461"/>
                      </a:lnTo>
                      <a:lnTo>
                        <a:pt x="13870" y="17037"/>
                      </a:lnTo>
                      <a:cubicBezTo>
                        <a:pt x="14512" y="17392"/>
                        <a:pt x="14975" y="17209"/>
                        <a:pt x="15134" y="16442"/>
                      </a:cubicBezTo>
                      <a:lnTo>
                        <a:pt x="17424" y="5652"/>
                      </a:lnTo>
                      <a:cubicBezTo>
                        <a:pt x="17658" y="4712"/>
                        <a:pt x="17064" y="4286"/>
                        <a:pt x="16451" y="4565"/>
                      </a:cubicBezTo>
                      <a:close/>
                    </a:path>
                  </a:pathLst>
                </a:custGeom>
                <a:solidFill>
                  <a:srgbClr val="8BC9A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ctr" defTabSz="825500">
                    <a:defRPr sz="3200">
                      <a:solidFill>
                        <a:srgbClr val="FFFFFF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defRPr>
                  </a:pPr>
                  <a:endParaRPr/>
                </a:p>
              </p:txBody>
            </p:sp>
          </p:grpSp>
        </p:grpSp>
      </p:grpSp>
      <p:pic>
        <p:nvPicPr>
          <p:cNvPr id="238" name="Group-2.png" descr="Group-2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10167" y="343587"/>
            <a:ext cx="1708690" cy="440328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A5D1FDB-C280-A978-09B8-59F7CC17A2E8}"/>
              </a:ext>
            </a:extLst>
          </p:cNvPr>
          <p:cNvSpPr txBox="1"/>
          <p:nvPr/>
        </p:nvSpPr>
        <p:spPr>
          <a:xfrm>
            <a:off x="769943" y="703078"/>
            <a:ext cx="6922591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 err="1">
                <a:solidFill>
                  <a:schemeClr val="bg1"/>
                </a:solidFill>
                <a:latin typeface="Montserrat Regular" panose="00000500000000000000" pitchFamily="2" charset="-52"/>
              </a:rPr>
              <a:t>Шолуды</a:t>
            </a:r>
            <a:r>
              <a:rPr lang="ru-RU" sz="1400" dirty="0">
                <a:solidFill>
                  <a:schemeClr val="bg1"/>
                </a:solidFill>
                <a:latin typeface="Montserrat Regular" panose="00000500000000000000" pitchFamily="2" charset="-52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Montserrat Regular" panose="00000500000000000000" pitchFamily="2" charset="-52"/>
              </a:rPr>
              <a:t>дайындаған</a:t>
            </a:r>
            <a:r>
              <a:rPr lang="en-US" sz="1400" dirty="0">
                <a:solidFill>
                  <a:schemeClr val="bg1"/>
                </a:solidFill>
                <a:latin typeface="Montserrat Regular" panose="00000500000000000000" pitchFamily="2" charset="-52"/>
              </a:rPr>
              <a:t>: </a:t>
            </a:r>
            <a:r>
              <a:rPr lang="kk-KZ" sz="1400" dirty="0">
                <a:solidFill>
                  <a:schemeClr val="bg1"/>
                </a:solidFill>
                <a:latin typeface="Montserrat Regular" panose="00000500000000000000" pitchFamily="2" charset="-52"/>
              </a:rPr>
              <a:t>Әнуарбеков Алдияр</a:t>
            </a:r>
            <a:endParaRPr lang="ru-RU" sz="1400" dirty="0">
              <a:solidFill>
                <a:schemeClr val="bg1"/>
              </a:solidFill>
              <a:latin typeface="Montserrat Regular" panose="00000500000000000000" pitchFamily="2" charset="-52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Shape 464"/>
          <p:cNvGrpSpPr/>
          <p:nvPr/>
        </p:nvGrpSpPr>
        <p:grpSpPr>
          <a:xfrm>
            <a:off x="2990569" y="5162394"/>
            <a:ext cx="6042010" cy="5553262"/>
            <a:chOff x="0" y="0"/>
            <a:chExt cx="6042009" cy="5553261"/>
          </a:xfrm>
        </p:grpSpPr>
        <p:sp>
          <p:nvSpPr>
            <p:cNvPr id="240" name="Shape 465"/>
            <p:cNvSpPr/>
            <p:nvPr/>
          </p:nvSpPr>
          <p:spPr>
            <a:xfrm>
              <a:off x="-1" y="0"/>
              <a:ext cx="6042011" cy="5553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600" extrusionOk="0">
                  <a:moveTo>
                    <a:pt x="20619" y="16149"/>
                  </a:moveTo>
                  <a:cubicBezTo>
                    <a:pt x="13236" y="2038"/>
                    <a:pt x="13236" y="2038"/>
                    <a:pt x="13236" y="2038"/>
                  </a:cubicBezTo>
                  <a:cubicBezTo>
                    <a:pt x="12548" y="713"/>
                    <a:pt x="11631" y="0"/>
                    <a:pt x="10622" y="0"/>
                  </a:cubicBezTo>
                  <a:cubicBezTo>
                    <a:pt x="9567" y="0"/>
                    <a:pt x="8650" y="713"/>
                    <a:pt x="7962" y="2038"/>
                  </a:cubicBezTo>
                  <a:cubicBezTo>
                    <a:pt x="579" y="16149"/>
                    <a:pt x="579" y="16149"/>
                    <a:pt x="579" y="16149"/>
                  </a:cubicBezTo>
                  <a:cubicBezTo>
                    <a:pt x="-109" y="17474"/>
                    <a:pt x="-201" y="18849"/>
                    <a:pt x="395" y="19970"/>
                  </a:cubicBezTo>
                  <a:cubicBezTo>
                    <a:pt x="900" y="21040"/>
                    <a:pt x="2000" y="21600"/>
                    <a:pt x="3284" y="21600"/>
                  </a:cubicBezTo>
                  <a:cubicBezTo>
                    <a:pt x="17914" y="21600"/>
                    <a:pt x="17914" y="21600"/>
                    <a:pt x="17914" y="21600"/>
                  </a:cubicBezTo>
                  <a:cubicBezTo>
                    <a:pt x="17914" y="21600"/>
                    <a:pt x="17914" y="21600"/>
                    <a:pt x="17914" y="21600"/>
                  </a:cubicBezTo>
                  <a:cubicBezTo>
                    <a:pt x="19244" y="21600"/>
                    <a:pt x="20298" y="21040"/>
                    <a:pt x="20849" y="19970"/>
                  </a:cubicBezTo>
                  <a:cubicBezTo>
                    <a:pt x="21399" y="18900"/>
                    <a:pt x="21307" y="17474"/>
                    <a:pt x="20619" y="16149"/>
                  </a:cubicBezTo>
                  <a:close/>
                  <a:moveTo>
                    <a:pt x="20069" y="19511"/>
                  </a:moveTo>
                  <a:cubicBezTo>
                    <a:pt x="19702" y="20225"/>
                    <a:pt x="18923" y="20683"/>
                    <a:pt x="17914" y="20683"/>
                  </a:cubicBezTo>
                  <a:cubicBezTo>
                    <a:pt x="3284" y="20683"/>
                    <a:pt x="3284" y="20683"/>
                    <a:pt x="3284" y="20683"/>
                  </a:cubicBezTo>
                  <a:cubicBezTo>
                    <a:pt x="2275" y="20683"/>
                    <a:pt x="1496" y="20225"/>
                    <a:pt x="1129" y="19511"/>
                  </a:cubicBezTo>
                  <a:cubicBezTo>
                    <a:pt x="716" y="18696"/>
                    <a:pt x="762" y="17626"/>
                    <a:pt x="1312" y="16608"/>
                  </a:cubicBezTo>
                  <a:cubicBezTo>
                    <a:pt x="8696" y="2496"/>
                    <a:pt x="8696" y="2496"/>
                    <a:pt x="8696" y="2496"/>
                  </a:cubicBezTo>
                  <a:cubicBezTo>
                    <a:pt x="9200" y="1477"/>
                    <a:pt x="9888" y="917"/>
                    <a:pt x="10622" y="917"/>
                  </a:cubicBezTo>
                  <a:cubicBezTo>
                    <a:pt x="11310" y="917"/>
                    <a:pt x="11998" y="1477"/>
                    <a:pt x="12502" y="2496"/>
                  </a:cubicBezTo>
                  <a:cubicBezTo>
                    <a:pt x="19886" y="16608"/>
                    <a:pt x="19886" y="16608"/>
                    <a:pt x="19886" y="16608"/>
                  </a:cubicBezTo>
                  <a:cubicBezTo>
                    <a:pt x="20436" y="17677"/>
                    <a:pt x="20482" y="18696"/>
                    <a:pt x="20069" y="19511"/>
                  </a:cubicBezTo>
                  <a:close/>
                </a:path>
              </a:pathLst>
            </a:custGeom>
            <a:solidFill>
              <a:srgbClr val="65677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1" name="Shape 466"/>
            <p:cNvSpPr/>
            <p:nvPr/>
          </p:nvSpPr>
          <p:spPr>
            <a:xfrm>
              <a:off x="2905887" y="1533363"/>
              <a:ext cx="248655" cy="1968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68" y="21600"/>
                  </a:moveTo>
                  <a:cubicBezTo>
                    <a:pt x="17053" y="21600"/>
                    <a:pt x="21600" y="21024"/>
                    <a:pt x="21600" y="20304"/>
                  </a:cubicBezTo>
                  <a:cubicBezTo>
                    <a:pt x="21600" y="1440"/>
                    <a:pt x="21600" y="1440"/>
                    <a:pt x="21600" y="1440"/>
                  </a:cubicBezTo>
                  <a:cubicBezTo>
                    <a:pt x="21600" y="720"/>
                    <a:pt x="17053" y="0"/>
                    <a:pt x="11368" y="0"/>
                  </a:cubicBezTo>
                  <a:cubicBezTo>
                    <a:pt x="4547" y="0"/>
                    <a:pt x="0" y="720"/>
                    <a:pt x="0" y="1440"/>
                  </a:cubicBezTo>
                  <a:cubicBezTo>
                    <a:pt x="0" y="20304"/>
                    <a:pt x="0" y="20304"/>
                    <a:pt x="0" y="20304"/>
                  </a:cubicBezTo>
                  <a:cubicBezTo>
                    <a:pt x="0" y="21024"/>
                    <a:pt x="4547" y="21600"/>
                    <a:pt x="11368" y="21600"/>
                  </a:cubicBezTo>
                  <a:close/>
                </a:path>
              </a:pathLst>
            </a:custGeom>
            <a:solidFill>
              <a:srgbClr val="64677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Shape 467"/>
            <p:cNvSpPr/>
            <p:nvPr/>
          </p:nvSpPr>
          <p:spPr>
            <a:xfrm>
              <a:off x="2636519" y="3854129"/>
              <a:ext cx="766689" cy="745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41" y="0"/>
                    <a:pt x="0" y="4841"/>
                    <a:pt x="0" y="10800"/>
                  </a:cubicBezTo>
                  <a:cubicBezTo>
                    <a:pt x="0" y="16759"/>
                    <a:pt x="4841" y="21600"/>
                    <a:pt x="10800" y="21600"/>
                  </a:cubicBezTo>
                  <a:cubicBezTo>
                    <a:pt x="16759" y="21600"/>
                    <a:pt x="21600" y="16759"/>
                    <a:pt x="21600" y="10800"/>
                  </a:cubicBezTo>
                  <a:cubicBezTo>
                    <a:pt x="21600" y="4841"/>
                    <a:pt x="16759" y="0"/>
                    <a:pt x="10800" y="0"/>
                  </a:cubicBezTo>
                  <a:close/>
                  <a:moveTo>
                    <a:pt x="10800" y="14897"/>
                  </a:moveTo>
                  <a:cubicBezTo>
                    <a:pt x="8566" y="14897"/>
                    <a:pt x="6703" y="13034"/>
                    <a:pt x="6703" y="10800"/>
                  </a:cubicBezTo>
                  <a:cubicBezTo>
                    <a:pt x="6703" y="8938"/>
                    <a:pt x="8566" y="7076"/>
                    <a:pt x="10800" y="7076"/>
                  </a:cubicBezTo>
                  <a:cubicBezTo>
                    <a:pt x="12662" y="7076"/>
                    <a:pt x="14524" y="8938"/>
                    <a:pt x="14524" y="10800"/>
                  </a:cubicBezTo>
                  <a:cubicBezTo>
                    <a:pt x="14524" y="13034"/>
                    <a:pt x="12662" y="14897"/>
                    <a:pt x="10800" y="14897"/>
                  </a:cubicBezTo>
                  <a:close/>
                </a:path>
              </a:pathLst>
            </a:custGeom>
            <a:solidFill>
              <a:srgbClr val="64677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44" name="object 8"/>
          <p:cNvSpPr txBox="1">
            <a:spLocks noGrp="1"/>
          </p:cNvSpPr>
          <p:nvPr>
            <p:ph type="title"/>
          </p:nvPr>
        </p:nvSpPr>
        <p:spPr>
          <a:xfrm>
            <a:off x="676968" y="921080"/>
            <a:ext cx="2796482" cy="953147"/>
          </a:xfrm>
          <a:prstGeom prst="rect">
            <a:avLst/>
          </a:prstGeom>
        </p:spPr>
        <p:txBody>
          <a:bodyPr/>
          <a:lstStyle/>
          <a:p>
            <a:pPr marR="3505" indent="8762" defTabSz="630936">
              <a:spcBef>
                <a:spcPts val="600"/>
              </a:spcBef>
              <a:defRPr sz="3036" b="0" spc="-92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kk-KZ" dirty="0"/>
              <a:t>Маңызды </a:t>
            </a:r>
            <a:r>
              <a:rPr lang="kk-KZ" dirty="0">
                <a:solidFill>
                  <a:srgbClr val="7AD29F"/>
                </a:solidFill>
              </a:rPr>
              <a:t>ақпарат</a:t>
            </a:r>
            <a:endParaRPr dirty="0">
              <a:solidFill>
                <a:srgbClr val="7AD29F"/>
              </a:solidFill>
            </a:endParaRPr>
          </a:p>
        </p:txBody>
      </p:sp>
      <p:sp>
        <p:nvSpPr>
          <p:cNvPr id="245" name="TextBox 9"/>
          <p:cNvSpPr txBox="1"/>
          <p:nvPr/>
        </p:nvSpPr>
        <p:spPr>
          <a:xfrm>
            <a:off x="675441" y="2273299"/>
            <a:ext cx="6205617" cy="7017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Бұл</a:t>
            </a:r>
            <a:r>
              <a:rPr lang="ru-RU" sz="900" dirty="0"/>
              <a:t> материал тек </a:t>
            </a:r>
            <a:r>
              <a:rPr lang="ru-RU" sz="900" dirty="0" err="1"/>
              <a:t>ақпарат</a:t>
            </a:r>
            <a:r>
              <a:rPr lang="ru-RU" sz="900" dirty="0"/>
              <a:t> беру </a:t>
            </a:r>
            <a:r>
              <a:rPr lang="ru-RU" sz="900" dirty="0" err="1"/>
              <a:t>мақсатында</a:t>
            </a:r>
            <a:r>
              <a:rPr lang="ru-RU" sz="900" dirty="0"/>
              <a:t> </a:t>
            </a:r>
            <a:r>
              <a:rPr lang="ru-RU" sz="900" dirty="0" err="1"/>
              <a:t>таратылады</a:t>
            </a:r>
            <a:r>
              <a:rPr lang="ru-RU" sz="900" dirty="0"/>
              <a:t>. </a:t>
            </a:r>
            <a:r>
              <a:rPr lang="ru-RU" sz="900" dirty="0" err="1"/>
              <a:t>Бұл</a:t>
            </a:r>
            <a:r>
              <a:rPr lang="ru-RU" sz="900" dirty="0"/>
              <a:t> </a:t>
            </a:r>
            <a:r>
              <a:rPr lang="ru-RU" sz="900" dirty="0" err="1"/>
              <a:t>материалды</a:t>
            </a:r>
            <a:r>
              <a:rPr lang="ru-RU" sz="900" dirty="0"/>
              <a:t> </a:t>
            </a:r>
            <a:r>
              <a:rPr lang="ru-RU" sz="900" dirty="0" err="1"/>
              <a:t>тарату</a:t>
            </a:r>
            <a:r>
              <a:rPr lang="ru-RU" sz="900" dirty="0"/>
              <a:t> инвестиция </a:t>
            </a:r>
            <a:r>
              <a:rPr lang="ru-RU" sz="900" dirty="0" err="1"/>
              <a:t>жасау</a:t>
            </a:r>
            <a:r>
              <a:rPr lang="ru-RU" sz="900" dirty="0"/>
              <a:t> </a:t>
            </a:r>
            <a:r>
              <a:rPr lang="ru-RU" sz="900" dirty="0" err="1"/>
              <a:t>жөнінен</a:t>
            </a:r>
            <a:r>
              <a:rPr lang="ru-RU" sz="900" dirty="0"/>
              <a:t> </a:t>
            </a:r>
            <a:r>
              <a:rPr lang="ru-RU" sz="900" dirty="0" err="1"/>
              <a:t>кеңес</a:t>
            </a:r>
            <a:r>
              <a:rPr lang="ru-RU" sz="900" dirty="0"/>
              <a:t> беру </a:t>
            </a:r>
            <a:r>
              <a:rPr lang="ru-RU" sz="900" dirty="0" err="1"/>
              <a:t>қызметі</a:t>
            </a:r>
            <a:r>
              <a:rPr lang="ru-RU" sz="900" dirty="0"/>
              <a:t> </a:t>
            </a:r>
            <a:r>
              <a:rPr lang="ru-RU" sz="900" dirty="0" err="1"/>
              <a:t>емес</a:t>
            </a:r>
            <a:r>
              <a:rPr lang="ru-RU" sz="900" dirty="0"/>
              <a:t>. </a:t>
            </a:r>
            <a:r>
              <a:rPr lang="ru-RU" sz="900" dirty="0" err="1"/>
              <a:t>Бұл</a:t>
            </a:r>
            <a:r>
              <a:rPr lang="ru-RU" sz="900" dirty="0"/>
              <a:t> </a:t>
            </a:r>
            <a:r>
              <a:rPr lang="ru-RU" sz="900" dirty="0" err="1"/>
              <a:t>материалда</a:t>
            </a:r>
            <a:r>
              <a:rPr lang="ru-RU" sz="900" dirty="0"/>
              <a:t> </a:t>
            </a:r>
            <a:r>
              <a:rPr lang="ru-RU" sz="900" dirty="0" err="1"/>
              <a:t>берілген</a:t>
            </a:r>
            <a:r>
              <a:rPr lang="ru-RU" sz="900" dirty="0"/>
              <a:t> </a:t>
            </a:r>
            <a:r>
              <a:rPr lang="ru-RU" sz="900" dirty="0" err="1"/>
              <a:t>ақпарат</a:t>
            </a:r>
            <a:r>
              <a:rPr lang="ru-RU" sz="900" dirty="0"/>
              <a:t> </a:t>
            </a:r>
            <a:r>
              <a:rPr lang="ru-RU" sz="900" dirty="0" err="1"/>
              <a:t>жеке</a:t>
            </a:r>
            <a:r>
              <a:rPr lang="ru-RU" sz="900" dirty="0"/>
              <a:t> </a:t>
            </a:r>
            <a:r>
              <a:rPr lang="ru-RU" sz="900" dirty="0" err="1"/>
              <a:t>инвестициялық</a:t>
            </a:r>
            <a:r>
              <a:rPr lang="ru-RU" sz="900" dirty="0"/>
              <a:t> </a:t>
            </a:r>
            <a:r>
              <a:rPr lang="ru-RU" sz="900" dirty="0" err="1"/>
              <a:t>ұсыным</a:t>
            </a:r>
            <a:r>
              <a:rPr lang="ru-RU" sz="900" dirty="0"/>
              <a:t> </a:t>
            </a:r>
            <a:r>
              <a:rPr lang="ru-RU" sz="900" dirty="0" err="1"/>
              <a:t>емес</a:t>
            </a:r>
            <a:r>
              <a:rPr lang="ru-RU" dirty="0"/>
              <a:t>.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Бұл</a:t>
            </a:r>
            <a:r>
              <a:rPr lang="ru-RU" sz="900" dirty="0"/>
              <a:t> </a:t>
            </a:r>
            <a:r>
              <a:rPr lang="ru-RU" sz="900" dirty="0" err="1"/>
              <a:t>материалды</a:t>
            </a:r>
            <a:r>
              <a:rPr lang="ru-RU" sz="900" dirty="0"/>
              <a:t> </a:t>
            </a:r>
            <a:r>
              <a:rPr lang="ru-RU" sz="900" dirty="0" err="1"/>
              <a:t>алушы</a:t>
            </a:r>
            <a:r>
              <a:rPr lang="ru-RU" sz="900" dirty="0"/>
              <a:t> </a:t>
            </a:r>
            <a:r>
              <a:rPr lang="ru-RU" sz="900" dirty="0" err="1"/>
              <a:t>шешім</a:t>
            </a:r>
            <a:r>
              <a:rPr lang="ru-RU" sz="900" dirty="0"/>
              <a:t> </a:t>
            </a:r>
            <a:r>
              <a:rPr lang="ru-RU" sz="900" dirty="0" err="1"/>
              <a:t>қабылдау</a:t>
            </a:r>
            <a:r>
              <a:rPr lang="ru-RU" sz="900" dirty="0"/>
              <a:t> </a:t>
            </a:r>
            <a:r>
              <a:rPr lang="ru-RU" sz="900" dirty="0" err="1"/>
              <a:t>үшін</a:t>
            </a:r>
            <a:r>
              <a:rPr lang="ru-RU" sz="900" dirty="0"/>
              <a:t> </a:t>
            </a:r>
            <a:r>
              <a:rPr lang="ru-RU" sz="900" dirty="0" err="1"/>
              <a:t>ұсынылған</a:t>
            </a:r>
            <a:r>
              <a:rPr lang="ru-RU" sz="900" dirty="0"/>
              <a:t> </a:t>
            </a:r>
            <a:r>
              <a:rPr lang="ru-RU" sz="900" dirty="0" err="1"/>
              <a:t>ақпаратты</a:t>
            </a:r>
            <a:r>
              <a:rPr lang="ru-RU" sz="900" dirty="0"/>
              <a:t> </a:t>
            </a:r>
            <a:r>
              <a:rPr lang="ru-RU" sz="900" dirty="0" err="1"/>
              <a:t>ғана</a:t>
            </a:r>
            <a:r>
              <a:rPr lang="ru-RU" sz="900" dirty="0"/>
              <a:t> </a:t>
            </a:r>
            <a:r>
              <a:rPr lang="ru-RU" sz="900" dirty="0" err="1"/>
              <a:t>негізге</a:t>
            </a:r>
            <a:r>
              <a:rPr lang="ru-RU" sz="900" dirty="0"/>
              <a:t> </a:t>
            </a:r>
            <a:r>
              <a:rPr lang="ru-RU" sz="900" dirty="0" err="1"/>
              <a:t>алмау</a:t>
            </a:r>
            <a:r>
              <a:rPr lang="ru-RU" sz="900" dirty="0"/>
              <a:t> керек.</a:t>
            </a:r>
            <a:r>
              <a:rPr lang="ru-RU" dirty="0"/>
              <a:t> Осы </a:t>
            </a:r>
            <a:r>
              <a:rPr lang="ru-RU" dirty="0" err="1"/>
              <a:t>материалда</a:t>
            </a:r>
            <a:r>
              <a:rPr lang="ru-RU" dirty="0"/>
              <a:t> </a:t>
            </a:r>
            <a:r>
              <a:rPr lang="ru-RU" dirty="0" err="1"/>
              <a:t>көрсетілуі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е</a:t>
            </a:r>
            <a:r>
              <a:rPr lang="ru-RU" sz="900" dirty="0" err="1"/>
              <a:t>септерді</a:t>
            </a:r>
            <a:r>
              <a:rPr lang="ru-RU" sz="900" dirty="0"/>
              <a:t>, </a:t>
            </a:r>
            <a:r>
              <a:rPr lang="ru-RU" sz="900" dirty="0" err="1"/>
              <a:t>тарихи</a:t>
            </a:r>
            <a:r>
              <a:rPr lang="ru-RU" sz="900" dirty="0"/>
              <a:t> </a:t>
            </a:r>
            <a:r>
              <a:rPr lang="ru-RU" sz="900" dirty="0" err="1"/>
              <a:t>деректер</a:t>
            </a:r>
            <a:r>
              <a:rPr lang="ru-RU" sz="900" dirty="0"/>
              <a:t> мен </a:t>
            </a:r>
            <a:r>
              <a:rPr lang="ru-RU" sz="900" dirty="0" err="1"/>
              <a:t>өзге</a:t>
            </a:r>
            <a:r>
              <a:rPr lang="ru-RU" sz="900" dirty="0"/>
              <a:t> де </a:t>
            </a:r>
            <a:r>
              <a:rPr lang="ru-RU" sz="900" dirty="0" err="1"/>
              <a:t>ақпаратты</a:t>
            </a:r>
            <a:r>
              <a:rPr lang="ru-RU" sz="900" dirty="0"/>
              <a:t> «</a:t>
            </a:r>
            <a:r>
              <a:rPr lang="en-US" sz="900" dirty="0"/>
              <a:t>BCC Invest» </a:t>
            </a:r>
            <a:r>
              <a:rPr lang="ru-RU" sz="900" dirty="0"/>
              <a:t>АҚ </a:t>
            </a:r>
            <a:r>
              <a:rPr lang="ru-RU" sz="900" dirty="0" err="1"/>
              <a:t>қызметкерлері</a:t>
            </a:r>
            <a:r>
              <a:rPr lang="ru-RU" sz="900" dirty="0"/>
              <a:t> </a:t>
            </a:r>
            <a:r>
              <a:rPr lang="ru-RU" sz="900" dirty="0" err="1"/>
              <a:t>бұқаралық</a:t>
            </a:r>
            <a:r>
              <a:rPr lang="ru-RU" sz="900" dirty="0"/>
              <a:t> </a:t>
            </a:r>
            <a:r>
              <a:rPr lang="ru-RU" sz="900" dirty="0" err="1"/>
              <a:t>ақпарат</a:t>
            </a:r>
            <a:r>
              <a:rPr lang="ru-RU" sz="900" dirty="0"/>
              <a:t> </a:t>
            </a:r>
            <a:r>
              <a:rPr lang="ru-RU" sz="900" dirty="0" err="1"/>
              <a:t>көздерінен</a:t>
            </a:r>
            <a:r>
              <a:rPr lang="ru-RU" sz="900" dirty="0"/>
              <a:t> </a:t>
            </a:r>
            <a:r>
              <a:rPr lang="ru-RU" sz="900" dirty="0" err="1"/>
              <a:t>алынған</a:t>
            </a:r>
            <a:r>
              <a:rPr lang="ru-RU" sz="900" dirty="0"/>
              <a:t> </a:t>
            </a:r>
            <a:r>
              <a:rPr lang="ru-RU" sz="900" dirty="0" err="1"/>
              <a:t>ақпарат</a:t>
            </a:r>
            <a:r>
              <a:rPr lang="ru-RU" sz="900" dirty="0"/>
              <a:t> пен </a:t>
            </a:r>
            <a:r>
              <a:rPr lang="ru-RU" sz="900" dirty="0" err="1"/>
              <a:t>деректердің</a:t>
            </a:r>
            <a:r>
              <a:rPr lang="ru-RU" sz="900" dirty="0"/>
              <a:t> </a:t>
            </a:r>
            <a:r>
              <a:rPr lang="ru-RU" sz="900" dirty="0" err="1"/>
              <a:t>негізінде</a:t>
            </a:r>
            <a:r>
              <a:rPr lang="ru-RU" sz="900" dirty="0"/>
              <a:t> </a:t>
            </a:r>
            <a:r>
              <a:rPr lang="ru-RU" sz="900" dirty="0" err="1"/>
              <a:t>дайындаған</a:t>
            </a:r>
            <a:r>
              <a:rPr lang="ru-RU" sz="900" dirty="0"/>
              <a:t>.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en-US" sz="900" dirty="0"/>
              <a:t>BCC Invest </a:t>
            </a:r>
            <a:r>
              <a:rPr lang="ru-RU" sz="900" dirty="0" err="1"/>
              <a:t>мұндай</a:t>
            </a:r>
            <a:r>
              <a:rPr lang="ru-RU" sz="900" dirty="0"/>
              <a:t> </a:t>
            </a:r>
            <a:r>
              <a:rPr lang="ru-RU" sz="900" dirty="0" err="1"/>
              <a:t>ақпараттың</a:t>
            </a:r>
            <a:r>
              <a:rPr lang="ru-RU" sz="900" dirty="0"/>
              <a:t> </a:t>
            </a:r>
            <a:r>
              <a:rPr lang="ru-RU" sz="900" dirty="0" err="1"/>
              <a:t>толықтығын</a:t>
            </a:r>
            <a:r>
              <a:rPr lang="ru-RU" sz="900" dirty="0"/>
              <a:t>, </a:t>
            </a:r>
            <a:r>
              <a:rPr lang="ru-RU" sz="900" dirty="0" err="1"/>
              <a:t>дәлдігін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анықтығын</a:t>
            </a:r>
            <a:r>
              <a:rPr lang="ru-RU" sz="900" dirty="0"/>
              <a:t> </a:t>
            </a:r>
            <a:r>
              <a:rPr lang="ru-RU" sz="900" dirty="0" err="1"/>
              <a:t>тексермейді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тексеруге</a:t>
            </a:r>
            <a:r>
              <a:rPr lang="ru-RU" sz="900" dirty="0"/>
              <a:t> </a:t>
            </a:r>
            <a:r>
              <a:rPr lang="ru-RU" sz="900" dirty="0" err="1"/>
              <a:t>міндетті</a:t>
            </a:r>
            <a:r>
              <a:rPr lang="ru-RU" sz="900" dirty="0"/>
              <a:t> </a:t>
            </a:r>
            <a:r>
              <a:rPr lang="ru-RU" sz="900" dirty="0" err="1"/>
              <a:t>емес</a:t>
            </a:r>
            <a:r>
              <a:rPr lang="ru-RU" dirty="0"/>
              <a:t>.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/>
              <a:t>«</a:t>
            </a:r>
            <a:r>
              <a:rPr lang="en-US" sz="900" dirty="0"/>
              <a:t>BCC Invest» </a:t>
            </a:r>
            <a:r>
              <a:rPr lang="ru-RU" sz="900" dirty="0"/>
              <a:t>АҚ </a:t>
            </a:r>
            <a:r>
              <a:rPr lang="ru-RU" sz="900" dirty="0" err="1"/>
              <a:t>ұсынатын</a:t>
            </a:r>
            <a:r>
              <a:rPr lang="ru-RU" sz="900" dirty="0"/>
              <a:t> </a:t>
            </a:r>
            <a:r>
              <a:rPr lang="ru-RU" sz="900" dirty="0" err="1"/>
              <a:t>кез</a:t>
            </a:r>
            <a:r>
              <a:rPr lang="ru-RU" sz="900" dirty="0"/>
              <a:t> </a:t>
            </a:r>
            <a:r>
              <a:rPr lang="ru-RU" sz="900" dirty="0" err="1"/>
              <a:t>келген</a:t>
            </a:r>
            <a:r>
              <a:rPr lang="ru-RU" sz="900" dirty="0"/>
              <a:t> </a:t>
            </a:r>
            <a:r>
              <a:rPr lang="ru-RU" sz="900" dirty="0" err="1"/>
              <a:t>ақпаратты</a:t>
            </a:r>
            <a:r>
              <a:rPr lang="ru-RU" sz="900" dirty="0"/>
              <a:t> клиент тек </a:t>
            </a:r>
            <a:r>
              <a:rPr lang="ru-RU" sz="900" dirty="0" err="1"/>
              <a:t>өз</a:t>
            </a:r>
            <a:r>
              <a:rPr lang="ru-RU" sz="900" dirty="0"/>
              <a:t> </a:t>
            </a:r>
            <a:r>
              <a:rPr lang="ru-RU" sz="900" dirty="0" err="1"/>
              <a:t>қалауы</a:t>
            </a:r>
            <a:r>
              <a:rPr lang="ru-RU" sz="900" dirty="0"/>
              <a:t> </a:t>
            </a:r>
            <a:r>
              <a:rPr lang="ru-RU" sz="900" dirty="0" err="1"/>
              <a:t>бойынша</a:t>
            </a:r>
            <a:r>
              <a:rPr lang="ru-RU" sz="900" dirty="0"/>
              <a:t> </a:t>
            </a:r>
            <a:r>
              <a:rPr lang="ru-RU" sz="900" dirty="0" err="1"/>
              <a:t>пайдаланады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тәуекелді</a:t>
            </a:r>
            <a:r>
              <a:rPr lang="ru-RU" sz="900" dirty="0"/>
              <a:t> </a:t>
            </a:r>
            <a:r>
              <a:rPr lang="ru-RU" sz="900" dirty="0" err="1"/>
              <a:t>өзі</a:t>
            </a:r>
            <a:r>
              <a:rPr lang="ru-RU" sz="900" dirty="0"/>
              <a:t> </a:t>
            </a:r>
            <a:r>
              <a:rPr lang="ru-RU" sz="900" dirty="0" err="1"/>
              <a:t>көтереді</a:t>
            </a:r>
            <a:r>
              <a:rPr lang="ru-RU" sz="900" dirty="0"/>
              <a:t>. </a:t>
            </a:r>
            <a:r>
              <a:rPr lang="en-US" sz="900" dirty="0"/>
              <a:t>BCC Invest </a:t>
            </a:r>
            <a:r>
              <a:rPr lang="ru-RU" sz="900" dirty="0" err="1"/>
              <a:t>ұсынатын</a:t>
            </a:r>
            <a:r>
              <a:rPr lang="ru-RU" sz="900" dirty="0"/>
              <a:t> </a:t>
            </a:r>
            <a:r>
              <a:rPr lang="ru-RU" sz="900" dirty="0" err="1"/>
              <a:t>ақпарат</a:t>
            </a:r>
            <a:r>
              <a:rPr lang="ru-RU" sz="900" dirty="0"/>
              <a:t> </a:t>
            </a:r>
            <a:r>
              <a:rPr lang="ru-RU" sz="900" dirty="0" err="1"/>
              <a:t>қандай</a:t>
            </a:r>
            <a:r>
              <a:rPr lang="ru-RU" sz="900" dirty="0"/>
              <a:t> да </a:t>
            </a:r>
            <a:r>
              <a:rPr lang="ru-RU" sz="900" dirty="0" err="1"/>
              <a:t>бір</a:t>
            </a:r>
            <a:r>
              <a:rPr lang="ru-RU" sz="900" dirty="0"/>
              <a:t> </a:t>
            </a:r>
            <a:r>
              <a:rPr lang="ru-RU" sz="900" dirty="0" err="1"/>
              <a:t>бағалы</a:t>
            </a:r>
            <a:r>
              <a:rPr lang="ru-RU" sz="900" dirty="0"/>
              <a:t> </a:t>
            </a:r>
            <a:r>
              <a:rPr lang="ru-RU" sz="900" dirty="0" err="1"/>
              <a:t>қағазды</a:t>
            </a:r>
            <a:r>
              <a:rPr lang="ru-RU" sz="900" dirty="0"/>
              <a:t> </a:t>
            </a:r>
            <a:r>
              <a:rPr lang="ru-RU" sz="900" dirty="0" err="1"/>
              <a:t>сатып</a:t>
            </a:r>
            <a:r>
              <a:rPr lang="ru-RU" sz="900" dirty="0"/>
              <a:t> </a:t>
            </a:r>
            <a:r>
              <a:rPr lang="ru-RU" sz="900" dirty="0" err="1"/>
              <a:t>алу</a:t>
            </a:r>
            <a:r>
              <a:rPr lang="ru-RU" sz="900" dirty="0"/>
              <a:t> </a:t>
            </a:r>
            <a:r>
              <a:rPr lang="ru-RU" sz="900" dirty="0" err="1"/>
              <a:t>туралы</a:t>
            </a:r>
            <a:r>
              <a:rPr lang="ru-RU" sz="900" dirty="0"/>
              <a:t> </a:t>
            </a:r>
            <a:r>
              <a:rPr lang="ru-RU" sz="900" dirty="0" err="1"/>
              <a:t>ұсыныс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/</a:t>
            </a:r>
            <a:r>
              <a:rPr lang="ru-RU" sz="900" dirty="0" err="1"/>
              <a:t>немесе</a:t>
            </a:r>
            <a:r>
              <a:rPr lang="ru-RU" sz="900" dirty="0"/>
              <a:t> сату </a:t>
            </a:r>
            <a:r>
              <a:rPr lang="ru-RU" sz="900" dirty="0" err="1"/>
              <a:t>бойынша</a:t>
            </a:r>
            <a:r>
              <a:rPr lang="ru-RU" sz="900" dirty="0"/>
              <a:t> </a:t>
            </a:r>
            <a:r>
              <a:rPr lang="ru-RU" sz="900" dirty="0" err="1"/>
              <a:t>міндеттеме</a:t>
            </a:r>
            <a:r>
              <a:rPr lang="ru-RU" sz="900" dirty="0"/>
              <a:t>, </a:t>
            </a:r>
            <a:r>
              <a:rPr lang="ru-RU" sz="900" dirty="0" err="1"/>
              <a:t>мәміле</a:t>
            </a:r>
            <a:r>
              <a:rPr lang="ru-RU" sz="900" dirty="0"/>
              <a:t> </a:t>
            </a:r>
            <a:r>
              <a:rPr lang="ru-RU" sz="900" dirty="0" err="1"/>
              <a:t>жасасуға</a:t>
            </a:r>
            <a:r>
              <a:rPr lang="ru-RU" sz="900" dirty="0"/>
              <a:t> </a:t>
            </a:r>
            <a:r>
              <a:rPr lang="ru-RU" sz="900" dirty="0" err="1"/>
              <a:t>ынталандыру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инвестициялық</a:t>
            </a:r>
            <a:r>
              <a:rPr lang="ru-RU" sz="900" dirty="0"/>
              <a:t>, </a:t>
            </a:r>
            <a:r>
              <a:rPr lang="ru-RU" sz="900" dirty="0" err="1"/>
              <a:t>салық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заң</a:t>
            </a:r>
            <a:r>
              <a:rPr lang="ru-RU" sz="900" dirty="0"/>
              <a:t> </a:t>
            </a:r>
            <a:r>
              <a:rPr lang="ru-RU" sz="900" dirty="0" err="1"/>
              <a:t>мәселелері</a:t>
            </a:r>
            <a:r>
              <a:rPr lang="ru-RU" sz="900" dirty="0"/>
              <a:t> </a:t>
            </a:r>
            <a:r>
              <a:rPr lang="ru-RU" sz="900" dirty="0" err="1"/>
              <a:t>бойынша</a:t>
            </a:r>
            <a:r>
              <a:rPr lang="ru-RU" sz="900" dirty="0"/>
              <a:t>, </a:t>
            </a:r>
            <a:r>
              <a:rPr lang="ru-RU" sz="900" dirty="0" err="1"/>
              <a:t>оның</a:t>
            </a:r>
            <a:r>
              <a:rPr lang="ru-RU" sz="900" dirty="0"/>
              <a:t> </a:t>
            </a:r>
            <a:r>
              <a:rPr lang="ru-RU" sz="900" dirty="0" err="1"/>
              <a:t>ішінде</a:t>
            </a:r>
            <a:r>
              <a:rPr lang="ru-RU" sz="900" dirty="0"/>
              <a:t> </a:t>
            </a:r>
            <a:r>
              <a:rPr lang="ru-RU" sz="900" dirty="0" err="1"/>
              <a:t>жасалатын</a:t>
            </a:r>
            <a:r>
              <a:rPr lang="ru-RU" sz="900" dirty="0"/>
              <a:t> </a:t>
            </a:r>
            <a:r>
              <a:rPr lang="ru-RU" sz="900" dirty="0" err="1"/>
              <a:t>мәміленің</a:t>
            </a:r>
            <a:r>
              <a:rPr lang="ru-RU" sz="900" dirty="0"/>
              <a:t> </a:t>
            </a:r>
            <a:r>
              <a:rPr lang="ru-RU" sz="900" dirty="0" err="1"/>
              <a:t>клиенттің</a:t>
            </a:r>
            <a:r>
              <a:rPr lang="ru-RU" sz="900" dirty="0"/>
              <a:t> </a:t>
            </a:r>
            <a:r>
              <a:rPr lang="ru-RU" sz="900" dirty="0" err="1"/>
              <a:t>нақты</a:t>
            </a:r>
            <a:r>
              <a:rPr lang="ru-RU" sz="900" dirty="0"/>
              <a:t> </a:t>
            </a:r>
            <a:r>
              <a:rPr lang="ru-RU" sz="900" dirty="0" err="1"/>
              <a:t>мақсаттарына</a:t>
            </a:r>
            <a:r>
              <a:rPr lang="ru-RU" sz="900" dirty="0"/>
              <a:t> </a:t>
            </a:r>
            <a:r>
              <a:rPr lang="ru-RU" sz="900" dirty="0" err="1"/>
              <a:t>сәйкестігі</a:t>
            </a:r>
            <a:r>
              <a:rPr lang="ru-RU" sz="900" dirty="0"/>
              <a:t> </a:t>
            </a:r>
            <a:r>
              <a:rPr lang="ru-RU" sz="900" dirty="0" err="1"/>
              <a:t>туралы</a:t>
            </a:r>
            <a:r>
              <a:rPr lang="ru-RU" sz="900" dirty="0"/>
              <a:t> </a:t>
            </a:r>
            <a:r>
              <a:rPr lang="ru-RU" sz="900" dirty="0" err="1"/>
              <a:t>мәселе</a:t>
            </a:r>
            <a:r>
              <a:rPr lang="ru-RU" sz="900" dirty="0"/>
              <a:t> </a:t>
            </a:r>
            <a:r>
              <a:rPr lang="ru-RU" sz="900" dirty="0" err="1"/>
              <a:t>бойынша</a:t>
            </a:r>
            <a:r>
              <a:rPr lang="ru-RU" sz="900" dirty="0"/>
              <a:t> клиентке </a:t>
            </a:r>
            <a:r>
              <a:rPr lang="ru-RU" sz="900" dirty="0" err="1"/>
              <a:t>ұсыным</a:t>
            </a:r>
            <a:r>
              <a:rPr lang="ru-RU" sz="900" dirty="0"/>
              <a:t> </a:t>
            </a:r>
            <a:r>
              <a:rPr lang="ru-RU" sz="900" dirty="0" err="1"/>
              <a:t>болып</a:t>
            </a:r>
            <a:r>
              <a:rPr lang="ru-RU" sz="900" dirty="0"/>
              <a:t> </a:t>
            </a:r>
            <a:r>
              <a:rPr lang="ru-RU" sz="900" dirty="0" err="1"/>
              <a:t>табылмайды</a:t>
            </a:r>
            <a:r>
              <a:rPr lang="ru-RU" sz="900" dirty="0"/>
              <a:t>.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Бағалы</a:t>
            </a:r>
            <a:r>
              <a:rPr lang="ru-RU" sz="900" dirty="0"/>
              <a:t> </a:t>
            </a:r>
            <a:r>
              <a:rPr lang="ru-RU" sz="900" dirty="0" err="1"/>
              <a:t>қағаздармен</a:t>
            </a:r>
            <a:r>
              <a:rPr lang="ru-RU" sz="900" dirty="0"/>
              <a:t>, </a:t>
            </a:r>
            <a:r>
              <a:rPr lang="ru-RU" sz="900" dirty="0" err="1"/>
              <a:t>оның</a:t>
            </a:r>
            <a:r>
              <a:rPr lang="ru-RU" sz="900" dirty="0"/>
              <a:t> </a:t>
            </a:r>
            <a:r>
              <a:rPr lang="ru-RU" sz="900" dirty="0" err="1"/>
              <a:t>ішінде</a:t>
            </a:r>
            <a:r>
              <a:rPr lang="ru-RU" sz="900" dirty="0"/>
              <a:t> </a:t>
            </a:r>
            <a:r>
              <a:rPr lang="ru-RU" sz="900" dirty="0" err="1"/>
              <a:t>шетелдік</a:t>
            </a:r>
            <a:r>
              <a:rPr lang="ru-RU" sz="900" dirty="0"/>
              <a:t> </a:t>
            </a:r>
            <a:r>
              <a:rPr lang="ru-RU" sz="900" dirty="0" err="1"/>
              <a:t>бағалы</a:t>
            </a:r>
            <a:r>
              <a:rPr lang="ru-RU" sz="900" dirty="0"/>
              <a:t> </a:t>
            </a:r>
            <a:r>
              <a:rPr lang="ru-RU" sz="900" dirty="0" err="1"/>
              <a:t>қағаздармен</a:t>
            </a:r>
            <a:r>
              <a:rPr lang="ru-RU" sz="900" dirty="0"/>
              <a:t>, </a:t>
            </a:r>
            <a:r>
              <a:rPr lang="ru-RU" sz="900" dirty="0" err="1"/>
              <a:t>валютамен</a:t>
            </a:r>
            <a:r>
              <a:rPr lang="ru-RU" sz="900" dirty="0"/>
              <a:t>, </a:t>
            </a:r>
            <a:r>
              <a:rPr lang="ru-RU" sz="900" dirty="0" err="1"/>
              <a:t>олар</a:t>
            </a:r>
            <a:r>
              <a:rPr lang="ru-RU" sz="900" dirty="0"/>
              <a:t> </a:t>
            </a:r>
            <a:r>
              <a:rPr lang="ru-RU" sz="900" dirty="0" err="1"/>
              <a:t>туралы</a:t>
            </a:r>
            <a:r>
              <a:rPr lang="ru-RU" sz="900" dirty="0"/>
              <a:t> </a:t>
            </a:r>
            <a:r>
              <a:rPr lang="ru-RU" sz="900" dirty="0" err="1"/>
              <a:t>ақпаратты</a:t>
            </a:r>
            <a:r>
              <a:rPr lang="ru-RU" sz="900" dirty="0"/>
              <a:t> </a:t>
            </a:r>
            <a:r>
              <a:rPr lang="en-US" sz="900" dirty="0"/>
              <a:t>BCC Invest </a:t>
            </a:r>
            <a:r>
              <a:rPr lang="ru-RU" sz="900" dirty="0" err="1"/>
              <a:t>ұсынатын</a:t>
            </a:r>
            <a:r>
              <a:rPr lang="ru-RU" sz="900" dirty="0"/>
              <a:t> </a:t>
            </a:r>
            <a:r>
              <a:rPr lang="ru-RU" sz="900" dirty="0" err="1"/>
              <a:t>базалық</a:t>
            </a:r>
            <a:r>
              <a:rPr lang="ru-RU" sz="900" dirty="0"/>
              <a:t> </a:t>
            </a:r>
            <a:r>
              <a:rPr lang="ru-RU" sz="900" dirty="0" err="1"/>
              <a:t>активтердің</a:t>
            </a:r>
            <a:r>
              <a:rPr lang="ru-RU" sz="900" dirty="0"/>
              <a:t> </a:t>
            </a:r>
            <a:r>
              <a:rPr lang="ru-RU" sz="900" dirty="0" err="1"/>
              <a:t>әртүрлі</a:t>
            </a:r>
            <a:r>
              <a:rPr lang="ru-RU" sz="900" dirty="0"/>
              <a:t> </a:t>
            </a:r>
            <a:r>
              <a:rPr lang="ru-RU" sz="900" dirty="0" err="1"/>
              <a:t>түрлерімен</a:t>
            </a:r>
            <a:r>
              <a:rPr lang="ru-RU" sz="900" dirty="0"/>
              <a:t> </a:t>
            </a:r>
            <a:r>
              <a:rPr lang="ru-RU" sz="900" dirty="0" err="1"/>
              <a:t>туынды</a:t>
            </a:r>
            <a:r>
              <a:rPr lang="ru-RU" sz="900" dirty="0"/>
              <a:t> </a:t>
            </a: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құралдарымен</a:t>
            </a:r>
            <a:r>
              <a:rPr lang="ru-RU" sz="900" dirty="0"/>
              <a:t> (</a:t>
            </a:r>
            <a:r>
              <a:rPr lang="ru-RU" sz="900" dirty="0" err="1"/>
              <a:t>бұдан</a:t>
            </a:r>
            <a:r>
              <a:rPr lang="ru-RU" sz="900" dirty="0"/>
              <a:t> </a:t>
            </a:r>
            <a:r>
              <a:rPr lang="ru-RU" sz="900" dirty="0" err="1"/>
              <a:t>әрі</a:t>
            </a:r>
            <a:r>
              <a:rPr lang="ru-RU" sz="900" dirty="0"/>
              <a:t> — «</a:t>
            </a: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</a:t>
            </a:r>
            <a:r>
              <a:rPr lang="ru-RU" sz="900" dirty="0"/>
              <a:t>») </a:t>
            </a:r>
            <a:r>
              <a:rPr lang="ru-RU" sz="900" dirty="0" err="1"/>
              <a:t>операцияларды</a:t>
            </a:r>
            <a:r>
              <a:rPr lang="ru-RU" sz="900" dirty="0"/>
              <a:t> </a:t>
            </a:r>
            <a:r>
              <a:rPr lang="ru-RU" sz="900" dirty="0" err="1"/>
              <a:t>жүргізер</a:t>
            </a:r>
            <a:r>
              <a:rPr lang="ru-RU" sz="900" dirty="0"/>
              <a:t> </a:t>
            </a:r>
            <a:r>
              <a:rPr lang="ru-RU" sz="900" dirty="0" err="1"/>
              <a:t>алдында</a:t>
            </a:r>
            <a:r>
              <a:rPr lang="ru-RU" sz="900" dirty="0"/>
              <a:t> осы </a:t>
            </a:r>
            <a:r>
              <a:rPr lang="ru-RU" sz="900" dirty="0" err="1"/>
              <a:t>ақпаратты</a:t>
            </a:r>
            <a:r>
              <a:rPr lang="ru-RU" sz="900" dirty="0"/>
              <a:t> </a:t>
            </a:r>
            <a:r>
              <a:rPr lang="ru-RU" sz="900" dirty="0" err="1"/>
              <a:t>алушылар</a:t>
            </a:r>
            <a:r>
              <a:rPr lang="ru-RU" sz="900" dirty="0"/>
              <a:t> </a:t>
            </a:r>
            <a:r>
              <a:rPr lang="ru-RU" sz="900" dirty="0" err="1"/>
              <a:t>аталған</a:t>
            </a:r>
            <a:r>
              <a:rPr lang="ru-RU" sz="900" dirty="0"/>
              <a:t> </a:t>
            </a: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құралдарын</a:t>
            </a:r>
            <a:r>
              <a:rPr lang="ru-RU" sz="900" dirty="0"/>
              <a:t> </a:t>
            </a:r>
            <a:r>
              <a:rPr lang="ru-RU" sz="900" dirty="0" err="1"/>
              <a:t>сипаттайтын</a:t>
            </a:r>
            <a:r>
              <a:rPr lang="ru-RU" sz="900" dirty="0"/>
              <a:t> </a:t>
            </a:r>
            <a:r>
              <a:rPr lang="ru-RU" sz="900" dirty="0" err="1"/>
              <a:t>құжаттармен</a:t>
            </a:r>
            <a:r>
              <a:rPr lang="ru-RU" sz="900" dirty="0"/>
              <a:t> (эмиссия проспект</a:t>
            </a:r>
            <a:r>
              <a:rPr lang="en-US" sz="900" dirty="0" err="1"/>
              <a:t>i</a:t>
            </a:r>
            <a:r>
              <a:rPr lang="ru-RU" sz="900" dirty="0"/>
              <a:t>с</a:t>
            </a:r>
            <a:r>
              <a:rPr lang="en-US" sz="900" dirty="0" err="1"/>
              <a:t>i</a:t>
            </a:r>
            <a:r>
              <a:rPr lang="en-US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т.б</a:t>
            </a:r>
            <a:r>
              <a:rPr lang="ru-RU" sz="900" dirty="0"/>
              <a:t>.) </a:t>
            </a:r>
            <a:r>
              <a:rPr lang="ru-RU" sz="900" dirty="0" err="1"/>
              <a:t>танысуға</a:t>
            </a:r>
            <a:r>
              <a:rPr lang="ru-RU" sz="900" dirty="0"/>
              <a:t> </a:t>
            </a:r>
            <a:r>
              <a:rPr lang="ru-RU" sz="900" dirty="0" err="1"/>
              <a:t>тиіс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құралдарымен</a:t>
            </a:r>
            <a:r>
              <a:rPr lang="ru-RU" sz="900" dirty="0"/>
              <a:t> </a:t>
            </a:r>
            <a:r>
              <a:rPr lang="ru-RU" sz="900" dirty="0" err="1"/>
              <a:t>мәм</a:t>
            </a:r>
            <a:r>
              <a:rPr lang="en-US" sz="900" dirty="0" err="1"/>
              <a:t>i</a:t>
            </a:r>
            <a:r>
              <a:rPr lang="ru-RU" sz="900" dirty="0" err="1"/>
              <a:t>ле</a:t>
            </a:r>
            <a:r>
              <a:rPr lang="ru-RU" sz="900" dirty="0"/>
              <a:t> </a:t>
            </a:r>
            <a:r>
              <a:rPr lang="ru-RU" sz="900" dirty="0" err="1"/>
              <a:t>жасасқанға</a:t>
            </a:r>
            <a:r>
              <a:rPr lang="ru-RU" sz="900" dirty="0"/>
              <a:t> дей</a:t>
            </a:r>
            <a:r>
              <a:rPr lang="en-US" sz="900" dirty="0" err="1"/>
              <a:t>i</a:t>
            </a:r>
            <a:r>
              <a:rPr lang="ru-RU" sz="900" dirty="0"/>
              <a:t>н </a:t>
            </a:r>
            <a:r>
              <a:rPr lang="ru-RU" sz="900" dirty="0" err="1"/>
              <a:t>өз</a:t>
            </a:r>
            <a:r>
              <a:rPr lang="en-US" sz="900" dirty="0" err="1"/>
              <a:t>i</a:t>
            </a:r>
            <a:r>
              <a:rPr lang="ru-RU" sz="900" dirty="0"/>
              <a:t>н</a:t>
            </a:r>
            <a:r>
              <a:rPr lang="en-US" sz="900" dirty="0" err="1"/>
              <a:t>i</a:t>
            </a:r>
            <a:r>
              <a:rPr lang="ru-RU" sz="900" dirty="0"/>
              <a:t>ң </a:t>
            </a:r>
            <a:r>
              <a:rPr lang="ru-RU" sz="900" dirty="0" err="1"/>
              <a:t>қаржы</a:t>
            </a:r>
            <a:r>
              <a:rPr lang="ru-RU" sz="900" dirty="0"/>
              <a:t>, </a:t>
            </a:r>
            <a:r>
              <a:rPr lang="ru-RU" sz="900" dirty="0" err="1"/>
              <a:t>заң</a:t>
            </a:r>
            <a:r>
              <a:rPr lang="ru-RU" sz="900" dirty="0"/>
              <a:t>, </a:t>
            </a:r>
            <a:r>
              <a:rPr lang="ru-RU" sz="900" dirty="0" err="1"/>
              <a:t>салық</a:t>
            </a:r>
            <a:r>
              <a:rPr lang="ru-RU" sz="900" dirty="0"/>
              <a:t>, </a:t>
            </a:r>
            <a:r>
              <a:rPr lang="ru-RU" sz="900" dirty="0" err="1"/>
              <a:t>бухгалтерл</a:t>
            </a:r>
            <a:r>
              <a:rPr lang="en-US" sz="900" dirty="0" err="1"/>
              <a:t>i</a:t>
            </a:r>
            <a:r>
              <a:rPr lang="ru-RU" sz="900" dirty="0"/>
              <a:t>к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өзге</a:t>
            </a:r>
            <a:r>
              <a:rPr lang="ru-RU" sz="900" dirty="0"/>
              <a:t> де </a:t>
            </a:r>
            <a:r>
              <a:rPr lang="ru-RU" sz="900" dirty="0" err="1"/>
              <a:t>кеңесшілерімен</a:t>
            </a:r>
            <a:r>
              <a:rPr lang="ru-RU" sz="900" dirty="0"/>
              <a:t> </a:t>
            </a:r>
            <a:r>
              <a:rPr lang="ru-RU" sz="900" dirty="0" err="1"/>
              <a:t>жан-жақты</a:t>
            </a:r>
            <a:r>
              <a:rPr lang="ru-RU" sz="900" dirty="0"/>
              <a:t> </a:t>
            </a:r>
            <a:r>
              <a:rPr lang="ru-RU" sz="900" dirty="0" err="1"/>
              <a:t>кеңес</a:t>
            </a:r>
            <a:r>
              <a:rPr lang="ru-RU" sz="900" dirty="0"/>
              <a:t> </a:t>
            </a:r>
            <a:r>
              <a:rPr lang="ru-RU" sz="900" dirty="0" err="1"/>
              <a:t>өтк</a:t>
            </a:r>
            <a:r>
              <a:rPr lang="en-US" sz="900" dirty="0" err="1"/>
              <a:t>i</a:t>
            </a:r>
            <a:r>
              <a:rPr lang="ru-RU" sz="900" dirty="0" err="1"/>
              <a:t>зуге</a:t>
            </a:r>
            <a:r>
              <a:rPr lang="ru-RU" sz="900" dirty="0"/>
              <a:t> </a:t>
            </a:r>
            <a:r>
              <a:rPr lang="ru-RU" sz="900" dirty="0" err="1"/>
              <a:t>тиіс</a:t>
            </a:r>
            <a:r>
              <a:rPr lang="ru-RU" dirty="0"/>
              <a:t>.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құралдарымен</a:t>
            </a:r>
            <a:r>
              <a:rPr lang="ru-RU" sz="900" dirty="0"/>
              <a:t> </a:t>
            </a:r>
            <a:r>
              <a:rPr lang="ru-RU" sz="900" dirty="0" err="1"/>
              <a:t>мәмілелер</a:t>
            </a:r>
            <a:r>
              <a:rPr lang="ru-RU" sz="900" dirty="0"/>
              <a:t> </a:t>
            </a:r>
            <a:r>
              <a:rPr lang="ru-RU" sz="900" dirty="0" err="1"/>
              <a:t>жасасу</a:t>
            </a:r>
            <a:r>
              <a:rPr lang="ru-RU" sz="900" dirty="0"/>
              <a:t> </a:t>
            </a:r>
            <a:r>
              <a:rPr lang="ru-RU" sz="900" dirty="0" err="1"/>
              <a:t>белгілі</a:t>
            </a:r>
            <a:r>
              <a:rPr lang="ru-RU" sz="900" dirty="0"/>
              <a:t> </a:t>
            </a:r>
            <a:r>
              <a:rPr lang="ru-RU" sz="900" dirty="0" err="1"/>
              <a:t>бір</a:t>
            </a:r>
            <a:r>
              <a:rPr lang="ru-RU" sz="900" dirty="0"/>
              <a:t> </a:t>
            </a:r>
            <a:r>
              <a:rPr lang="ru-RU" sz="900" dirty="0" err="1"/>
              <a:t>тәуекелмен</a:t>
            </a:r>
            <a:r>
              <a:rPr lang="ru-RU" sz="900" dirty="0"/>
              <a:t> </a:t>
            </a:r>
            <a:r>
              <a:rPr lang="ru-RU" sz="900" dirty="0" err="1"/>
              <a:t>ұштасып</a:t>
            </a:r>
            <a:r>
              <a:rPr lang="ru-RU" sz="900" dirty="0"/>
              <a:t> </a:t>
            </a:r>
            <a:r>
              <a:rPr lang="ru-RU" sz="900" dirty="0" err="1"/>
              <a:t>жатады</a:t>
            </a:r>
            <a:r>
              <a:rPr lang="ru-RU" sz="900" dirty="0"/>
              <a:t>, </a:t>
            </a:r>
            <a:r>
              <a:rPr lang="ru-RU" sz="900" dirty="0" err="1"/>
              <a:t>олар</a:t>
            </a:r>
            <a:r>
              <a:rPr lang="ru-RU" sz="900" dirty="0"/>
              <a:t> </a:t>
            </a:r>
            <a:r>
              <a:rPr lang="ru-RU" sz="900" dirty="0" err="1"/>
              <a:t>үшін</a:t>
            </a:r>
            <a:r>
              <a:rPr lang="ru-RU" sz="900" dirty="0"/>
              <a:t> </a:t>
            </a:r>
            <a:r>
              <a:rPr lang="ru-RU" sz="900" dirty="0" err="1"/>
              <a:t>жауапкершілік</a:t>
            </a:r>
            <a:r>
              <a:rPr lang="ru-RU" sz="900" dirty="0"/>
              <a:t> «</a:t>
            </a:r>
            <a:r>
              <a:rPr lang="en-US" sz="900" dirty="0"/>
              <a:t>BCC Invest» </a:t>
            </a:r>
            <a:r>
              <a:rPr lang="ru-RU" sz="900" dirty="0"/>
              <a:t>АҚ-</a:t>
            </a:r>
            <a:r>
              <a:rPr lang="ru-RU" sz="900" dirty="0" err="1"/>
              <a:t>қа</a:t>
            </a:r>
            <a:r>
              <a:rPr lang="ru-RU" sz="900" dirty="0"/>
              <a:t> </a:t>
            </a:r>
            <a:r>
              <a:rPr lang="ru-RU" sz="900" dirty="0" err="1"/>
              <a:t>жүктелуі</a:t>
            </a:r>
            <a:r>
              <a:rPr lang="ru-RU" sz="900" dirty="0"/>
              <a:t> </a:t>
            </a:r>
            <a:r>
              <a:rPr lang="ru-RU" sz="900" dirty="0" err="1"/>
              <a:t>мүмкін</a:t>
            </a:r>
            <a:r>
              <a:rPr lang="ru-RU" sz="900" dirty="0"/>
              <a:t> </a:t>
            </a:r>
            <a:r>
              <a:rPr lang="ru-RU" sz="900" dirty="0" err="1"/>
              <a:t>емес</a:t>
            </a:r>
            <a:r>
              <a:rPr lang="ru-RU" sz="900" dirty="0"/>
              <a:t>, </a:t>
            </a:r>
            <a:r>
              <a:rPr lang="ru-RU" sz="900" dirty="0" err="1"/>
              <a:t>өйткені</a:t>
            </a:r>
            <a:r>
              <a:rPr lang="ru-RU" sz="900" dirty="0"/>
              <a:t> </a:t>
            </a:r>
            <a:r>
              <a:rPr lang="ru-RU" sz="900" dirty="0" err="1"/>
              <a:t>олар</a:t>
            </a:r>
            <a:r>
              <a:rPr lang="ru-RU" sz="900" dirty="0"/>
              <a:t> </a:t>
            </a:r>
            <a:r>
              <a:rPr lang="ru-RU" sz="900" dirty="0" err="1"/>
              <a:t>тараптардың</a:t>
            </a:r>
            <a:r>
              <a:rPr lang="ru-RU" sz="900" dirty="0"/>
              <a:t> </a:t>
            </a:r>
            <a:r>
              <a:rPr lang="ru-RU" sz="900" dirty="0" err="1"/>
              <a:t>қисынды</a:t>
            </a:r>
            <a:r>
              <a:rPr lang="ru-RU" sz="900" dirty="0"/>
              <a:t> </a:t>
            </a:r>
            <a:r>
              <a:rPr lang="ru-RU" sz="900" dirty="0" err="1"/>
              <a:t>бақылауынан</a:t>
            </a:r>
            <a:r>
              <a:rPr lang="ru-RU" sz="900" dirty="0"/>
              <a:t> </a:t>
            </a:r>
            <a:r>
              <a:rPr lang="ru-RU" sz="900" dirty="0" err="1"/>
              <a:t>тыс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олардың</a:t>
            </a:r>
            <a:r>
              <a:rPr lang="ru-RU" sz="900" dirty="0"/>
              <a:t> </a:t>
            </a:r>
            <a:r>
              <a:rPr lang="ru-RU" sz="900" dirty="0" err="1"/>
              <a:t>осындай</a:t>
            </a:r>
            <a:r>
              <a:rPr lang="ru-RU" sz="900" dirty="0"/>
              <a:t> </a:t>
            </a:r>
            <a:r>
              <a:rPr lang="ru-RU" sz="900" dirty="0" err="1"/>
              <a:t>тәуекелдің</a:t>
            </a:r>
            <a:r>
              <a:rPr lang="ru-RU" sz="900" dirty="0"/>
              <a:t> </a:t>
            </a:r>
            <a:r>
              <a:rPr lang="ru-RU" sz="900" dirty="0" err="1"/>
              <a:t>салдарын</a:t>
            </a:r>
            <a:r>
              <a:rPr lang="ru-RU" sz="900" dirty="0"/>
              <a:t> </a:t>
            </a:r>
            <a:r>
              <a:rPr lang="ru-RU" sz="900" dirty="0" err="1"/>
              <a:t>болжау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алдын</a:t>
            </a:r>
            <a:r>
              <a:rPr lang="ru-RU" sz="900" dirty="0"/>
              <a:t> </a:t>
            </a:r>
            <a:r>
              <a:rPr lang="ru-RU" sz="900" dirty="0" err="1"/>
              <a:t>алу</a:t>
            </a:r>
            <a:r>
              <a:rPr lang="ru-RU" sz="900" dirty="0"/>
              <a:t> </a:t>
            </a:r>
            <a:r>
              <a:rPr lang="ru-RU" sz="900" dirty="0" err="1"/>
              <a:t>мүмкіндіктері</a:t>
            </a:r>
            <a:r>
              <a:rPr lang="ru-RU" sz="900" dirty="0"/>
              <a:t> </a:t>
            </a:r>
            <a:r>
              <a:rPr lang="ru-RU" sz="900" dirty="0" err="1"/>
              <a:t>шектеулі</a:t>
            </a:r>
            <a:r>
              <a:rPr lang="ru-RU" sz="900" dirty="0"/>
              <a:t> </a:t>
            </a:r>
            <a:r>
              <a:rPr lang="ru-RU" sz="900" dirty="0" err="1"/>
              <a:t>немесе</a:t>
            </a:r>
            <a:r>
              <a:rPr lang="ru-RU" sz="900" dirty="0"/>
              <a:t> </a:t>
            </a:r>
            <a:r>
              <a:rPr lang="ru-RU" sz="900" dirty="0" err="1"/>
              <a:t>мүмкін</a:t>
            </a:r>
            <a:r>
              <a:rPr lang="ru-RU" sz="900" dirty="0"/>
              <a:t> </a:t>
            </a:r>
            <a:r>
              <a:rPr lang="ru-RU" sz="900" dirty="0" err="1"/>
              <a:t>емес</a:t>
            </a:r>
            <a:r>
              <a:rPr lang="ru-RU" dirty="0"/>
              <a:t>.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/>
              <a:t>Клиент </a:t>
            </a: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құралдарымен</a:t>
            </a:r>
            <a:r>
              <a:rPr lang="ru-RU" sz="900" dirty="0"/>
              <a:t> </a:t>
            </a:r>
            <a:r>
              <a:rPr lang="ru-RU" sz="900" dirty="0" err="1"/>
              <a:t>мәмілелер</a:t>
            </a:r>
            <a:r>
              <a:rPr lang="ru-RU" sz="900" dirty="0"/>
              <a:t> </a:t>
            </a:r>
            <a:r>
              <a:rPr lang="ru-RU" sz="900" dirty="0" err="1"/>
              <a:t>жасау</a:t>
            </a:r>
            <a:r>
              <a:rPr lang="ru-RU" sz="900" dirty="0"/>
              <a:t> </a:t>
            </a:r>
            <a:r>
              <a:rPr lang="ru-RU" sz="900" dirty="0" err="1"/>
              <a:t>мүмкіндігін</a:t>
            </a:r>
            <a:r>
              <a:rPr lang="ru-RU" sz="900" dirty="0"/>
              <a:t> </a:t>
            </a:r>
            <a:r>
              <a:rPr lang="ru-RU" sz="900" dirty="0" err="1"/>
              <a:t>өз</a:t>
            </a:r>
            <a:r>
              <a:rPr lang="ru-RU" sz="900" dirty="0"/>
              <a:t> </a:t>
            </a:r>
            <a:r>
              <a:rPr lang="ru-RU" sz="900" dirty="0" err="1"/>
              <a:t>бетінше</a:t>
            </a:r>
            <a:r>
              <a:rPr lang="ru-RU" sz="900" dirty="0"/>
              <a:t> </a:t>
            </a:r>
            <a:r>
              <a:rPr lang="ru-RU" sz="900" dirty="0" err="1"/>
              <a:t>бағалауға</a:t>
            </a:r>
            <a:r>
              <a:rPr lang="ru-RU" sz="900" dirty="0"/>
              <a:t> </a:t>
            </a:r>
            <a:r>
              <a:rPr lang="ru-RU" sz="900" dirty="0" err="1"/>
              <a:t>тиіс</a:t>
            </a:r>
            <a:r>
              <a:rPr lang="ru-RU" dirty="0"/>
              <a:t>. Клиент, </a:t>
            </a:r>
            <a:r>
              <a:rPr lang="ru-RU" sz="900" dirty="0" err="1"/>
              <a:t>егер</a:t>
            </a:r>
            <a:r>
              <a:rPr lang="ru-RU" sz="900" dirty="0"/>
              <a:t> </a:t>
            </a:r>
            <a:r>
              <a:rPr lang="ru-RU" sz="900" dirty="0" err="1"/>
              <a:t>оның</a:t>
            </a:r>
            <a:r>
              <a:rPr lang="ru-RU" sz="900" dirty="0"/>
              <a:t> </a:t>
            </a:r>
            <a:r>
              <a:rPr lang="ru-RU" sz="900" dirty="0" err="1"/>
              <a:t>экономикалық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заңдық</a:t>
            </a:r>
            <a:r>
              <a:rPr lang="ru-RU" sz="900" dirty="0"/>
              <a:t> </a:t>
            </a:r>
            <a:r>
              <a:rPr lang="ru-RU" sz="900" dirty="0" err="1"/>
              <a:t>мәні</a:t>
            </a:r>
            <a:r>
              <a:rPr lang="ru-RU" sz="900" dirty="0"/>
              <a:t>, </a:t>
            </a:r>
            <a:r>
              <a:rPr lang="ru-RU" sz="900" dirty="0" err="1"/>
              <a:t>құжаттамасы</a:t>
            </a:r>
            <a:r>
              <a:rPr lang="ru-RU" sz="900" dirty="0"/>
              <a:t>, </a:t>
            </a:r>
            <a:r>
              <a:rPr lang="ru-RU" sz="900" dirty="0" err="1"/>
              <a:t>шарттары</a:t>
            </a:r>
            <a:r>
              <a:rPr lang="ru-RU" sz="900" dirty="0"/>
              <a:t> мен </a:t>
            </a:r>
            <a:r>
              <a:rPr lang="ru-RU" sz="900" dirty="0" err="1"/>
              <a:t>онымен</a:t>
            </a:r>
            <a:r>
              <a:rPr lang="ru-RU" sz="900" dirty="0"/>
              <a:t> </a:t>
            </a:r>
            <a:r>
              <a:rPr lang="ru-RU" sz="900" dirty="0" err="1"/>
              <a:t>байланысты</a:t>
            </a:r>
            <a:r>
              <a:rPr lang="ru-RU" sz="900" dirty="0"/>
              <a:t> </a:t>
            </a:r>
            <a:r>
              <a:rPr lang="ru-RU" sz="900" dirty="0" err="1"/>
              <a:t>тәуекелдері</a:t>
            </a:r>
            <a:r>
              <a:rPr lang="ru-RU" sz="900" dirty="0"/>
              <a:t> </a:t>
            </a:r>
            <a:r>
              <a:rPr lang="ru-RU" sz="900" dirty="0" err="1"/>
              <a:t>түсініксіз</a:t>
            </a:r>
            <a:r>
              <a:rPr lang="ru-RU" sz="900" dirty="0"/>
              <a:t> </a:t>
            </a:r>
            <a:r>
              <a:rPr lang="ru-RU" sz="900" dirty="0" err="1"/>
              <a:t>болып</a:t>
            </a:r>
            <a:r>
              <a:rPr lang="ru-RU" sz="900" dirty="0"/>
              <a:t> </a:t>
            </a:r>
            <a:r>
              <a:rPr lang="ru-RU" sz="900" dirty="0" err="1"/>
              <a:t>қалса</a:t>
            </a:r>
            <a:r>
              <a:rPr lang="ru-RU" sz="900" dirty="0"/>
              <a:t> </a:t>
            </a:r>
            <a:r>
              <a:rPr lang="ru-RU" sz="900" dirty="0" err="1"/>
              <a:t>немесе</a:t>
            </a:r>
            <a:r>
              <a:rPr lang="ru-RU" sz="900" dirty="0"/>
              <a:t> </a:t>
            </a:r>
            <a:r>
              <a:rPr lang="ru-RU" sz="900" dirty="0" err="1"/>
              <a:t>клиенттің</a:t>
            </a:r>
            <a:r>
              <a:rPr lang="ru-RU" sz="900" dirty="0"/>
              <a:t> </a:t>
            </a:r>
            <a:r>
              <a:rPr lang="ru-RU" sz="900" dirty="0" err="1"/>
              <a:t>мақсаттарына</a:t>
            </a:r>
            <a:r>
              <a:rPr lang="ru-RU" sz="900" dirty="0"/>
              <a:t>, </a:t>
            </a:r>
            <a:r>
              <a:rPr lang="ru-RU" sz="900" dirty="0" err="1"/>
              <a:t>ниеттеріне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күткен</a:t>
            </a:r>
            <a:r>
              <a:rPr lang="ru-RU" sz="900" dirty="0"/>
              <a:t> </a:t>
            </a:r>
            <a:r>
              <a:rPr lang="ru-RU" sz="900" dirty="0" err="1"/>
              <a:t>нәтижесіне</a:t>
            </a:r>
            <a:r>
              <a:rPr lang="ru-RU" sz="900" dirty="0"/>
              <a:t> </a:t>
            </a:r>
            <a:r>
              <a:rPr lang="ru-RU" sz="900" dirty="0" err="1"/>
              <a:t>сәйкес</a:t>
            </a:r>
            <a:r>
              <a:rPr lang="ru-RU" sz="900" dirty="0"/>
              <a:t> </a:t>
            </a:r>
            <a:r>
              <a:rPr lang="ru-RU" sz="900" dirty="0" err="1"/>
              <a:t>келмесе</a:t>
            </a:r>
            <a:r>
              <a:rPr lang="ru-RU" sz="900" dirty="0"/>
              <a:t>, </a:t>
            </a:r>
            <a:r>
              <a:rPr lang="ru-RU" sz="900" dirty="0" err="1"/>
              <a:t>мәміле</a:t>
            </a:r>
            <a:r>
              <a:rPr lang="ru-RU" sz="900" dirty="0"/>
              <a:t> </a:t>
            </a:r>
            <a:r>
              <a:rPr lang="ru-RU" sz="900" dirty="0" err="1"/>
              <a:t>жасаспауға</a:t>
            </a:r>
            <a:r>
              <a:rPr lang="ru-RU" sz="900" dirty="0"/>
              <a:t> </a:t>
            </a:r>
            <a:r>
              <a:rPr lang="ru-RU" sz="900" dirty="0" err="1"/>
              <a:t>тиіс</a:t>
            </a:r>
            <a:r>
              <a:rPr lang="ru-RU" dirty="0"/>
              <a:t>.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құралдарымен</a:t>
            </a:r>
            <a:r>
              <a:rPr lang="ru-RU" sz="900" dirty="0"/>
              <a:t> </a:t>
            </a:r>
            <a:r>
              <a:rPr lang="ru-RU" sz="900" dirty="0" err="1"/>
              <a:t>мәмілелер</a:t>
            </a:r>
            <a:r>
              <a:rPr lang="ru-RU" sz="900" dirty="0"/>
              <a:t> </a:t>
            </a:r>
            <a:r>
              <a:rPr lang="ru-RU" sz="900" dirty="0" err="1"/>
              <a:t>жасасу</a:t>
            </a:r>
            <a:r>
              <a:rPr lang="ru-RU" sz="900" dirty="0"/>
              <a:t> </a:t>
            </a:r>
            <a:r>
              <a:rPr lang="ru-RU" sz="900" dirty="0" err="1"/>
              <a:t>елеулі</a:t>
            </a:r>
            <a:r>
              <a:rPr lang="ru-RU" sz="900" dirty="0"/>
              <a:t> </a:t>
            </a:r>
            <a:r>
              <a:rPr lang="ru-RU" sz="900" dirty="0" err="1"/>
              <a:t>қаржылық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өзге</a:t>
            </a:r>
            <a:r>
              <a:rPr lang="ru-RU" sz="900" dirty="0"/>
              <a:t> де </a:t>
            </a:r>
            <a:r>
              <a:rPr lang="ru-RU" sz="900" dirty="0" err="1"/>
              <a:t>тәуекелді</a:t>
            </a:r>
            <a:r>
              <a:rPr lang="ru-RU" sz="900" dirty="0"/>
              <a:t> </a:t>
            </a:r>
            <a:r>
              <a:rPr lang="ru-RU" sz="900" dirty="0" err="1"/>
              <a:t>тудыруы</a:t>
            </a:r>
            <a:r>
              <a:rPr lang="ru-RU" sz="900" dirty="0"/>
              <a:t> </a:t>
            </a:r>
            <a:r>
              <a:rPr lang="ru-RU" sz="900" dirty="0" err="1"/>
              <a:t>мүмкін</a:t>
            </a:r>
            <a:r>
              <a:rPr lang="ru-RU" sz="900" dirty="0"/>
              <a:t>. </a:t>
            </a:r>
            <a:r>
              <a:rPr lang="ru-RU" sz="900" dirty="0" err="1"/>
              <a:t>Сондықтан</a:t>
            </a:r>
            <a:r>
              <a:rPr lang="ru-RU" sz="900" dirty="0"/>
              <a:t> осы </a:t>
            </a:r>
            <a:r>
              <a:rPr lang="ru-RU" sz="900" dirty="0" err="1"/>
              <a:t>мәмілелер</a:t>
            </a:r>
            <a:r>
              <a:rPr lang="ru-RU" sz="900" dirty="0"/>
              <a:t> </a:t>
            </a:r>
            <a:r>
              <a:rPr lang="ru-RU" sz="900" dirty="0" err="1"/>
              <a:t>өзіне</a:t>
            </a:r>
            <a:r>
              <a:rPr lang="ru-RU" sz="900" dirty="0"/>
              <a:t> </a:t>
            </a:r>
            <a:r>
              <a:rPr lang="ru-RU" sz="900" dirty="0" err="1"/>
              <a:t>тиісті</a:t>
            </a:r>
            <a:r>
              <a:rPr lang="ru-RU" sz="900" dirty="0"/>
              <a:t> </a:t>
            </a:r>
            <a:r>
              <a:rPr lang="ru-RU" sz="900" dirty="0" err="1"/>
              <a:t>тәуекелдерді</a:t>
            </a:r>
            <a:r>
              <a:rPr lang="ru-RU" sz="900" dirty="0"/>
              <a:t> </a:t>
            </a:r>
            <a:r>
              <a:rPr lang="ru-RU" sz="900" dirty="0" err="1"/>
              <a:t>қабылдауға</a:t>
            </a:r>
            <a:r>
              <a:rPr lang="ru-RU" sz="900" dirty="0"/>
              <a:t> </a:t>
            </a:r>
            <a:r>
              <a:rPr lang="ru-RU" sz="900" dirty="0" err="1"/>
              <a:t>дайын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олармен</a:t>
            </a:r>
            <a:r>
              <a:rPr lang="ru-RU" sz="900" dirty="0"/>
              <a:t> </a:t>
            </a:r>
            <a:r>
              <a:rPr lang="ru-RU" sz="900" dirty="0" err="1"/>
              <a:t>байланысты</a:t>
            </a:r>
            <a:r>
              <a:rPr lang="ru-RU" sz="900" dirty="0"/>
              <a:t> </a:t>
            </a:r>
            <a:r>
              <a:rPr lang="ru-RU" sz="900" dirty="0" err="1"/>
              <a:t>ықтимал</a:t>
            </a:r>
            <a:r>
              <a:rPr lang="ru-RU" sz="900" dirty="0"/>
              <a:t> </a:t>
            </a:r>
            <a:r>
              <a:rPr lang="ru-RU" sz="900" dirty="0" err="1"/>
              <a:t>қаржылық</a:t>
            </a:r>
            <a:r>
              <a:rPr lang="ru-RU" sz="900" dirty="0"/>
              <a:t> </a:t>
            </a:r>
            <a:r>
              <a:rPr lang="ru-RU" sz="900" dirty="0" err="1"/>
              <a:t>шығынды</a:t>
            </a:r>
            <a:r>
              <a:rPr lang="ru-RU" sz="900" dirty="0"/>
              <a:t> </a:t>
            </a:r>
            <a:r>
              <a:rPr lang="ru-RU" sz="900" dirty="0" err="1"/>
              <a:t>көтере</a:t>
            </a:r>
            <a:r>
              <a:rPr lang="ru-RU" sz="900" dirty="0"/>
              <a:t> </a:t>
            </a:r>
            <a:r>
              <a:rPr lang="ru-RU" sz="900" dirty="0" err="1"/>
              <a:t>алатын</a:t>
            </a:r>
            <a:r>
              <a:rPr lang="ru-RU" sz="900" dirty="0"/>
              <a:t> </a:t>
            </a:r>
            <a:r>
              <a:rPr lang="ru-RU" sz="900" dirty="0" err="1"/>
              <a:t>тұлғаларға</a:t>
            </a:r>
            <a:r>
              <a:rPr lang="ru-RU" sz="900" dirty="0"/>
              <a:t> </a:t>
            </a:r>
            <a:r>
              <a:rPr lang="ru-RU" sz="900" dirty="0" err="1"/>
              <a:t>арналған</a:t>
            </a:r>
            <a:r>
              <a:rPr lang="ru-RU" sz="900" dirty="0"/>
              <a:t>. Кез </a:t>
            </a:r>
            <a:r>
              <a:rPr lang="ru-RU" sz="900" dirty="0" err="1"/>
              <a:t>келген</a:t>
            </a:r>
            <a:r>
              <a:rPr lang="ru-RU" sz="900" dirty="0"/>
              <a:t> </a:t>
            </a:r>
            <a:r>
              <a:rPr lang="ru-RU" sz="900" dirty="0" err="1"/>
              <a:t>мәмілені</a:t>
            </a:r>
            <a:r>
              <a:rPr lang="ru-RU" sz="900" dirty="0"/>
              <a:t> </a:t>
            </a:r>
            <a:r>
              <a:rPr lang="ru-RU" sz="900" dirty="0" err="1"/>
              <a:t>жасасу</a:t>
            </a:r>
            <a:r>
              <a:rPr lang="ru-RU" sz="900" dirty="0"/>
              <a:t> </a:t>
            </a:r>
            <a:r>
              <a:rPr lang="ru-RU" sz="900" dirty="0" err="1"/>
              <a:t>алдында</a:t>
            </a:r>
            <a:r>
              <a:rPr lang="ru-RU" sz="900" dirty="0"/>
              <a:t> клиент </a:t>
            </a:r>
            <a:r>
              <a:rPr lang="ru-RU" sz="900" dirty="0" err="1"/>
              <a:t>тиісті</a:t>
            </a:r>
            <a:r>
              <a:rPr lang="ru-RU" sz="900" dirty="0"/>
              <a:t> </a:t>
            </a:r>
            <a:r>
              <a:rPr lang="ru-RU" sz="900" dirty="0" err="1"/>
              <a:t>мәмілені</a:t>
            </a:r>
            <a:r>
              <a:rPr lang="ru-RU" sz="900" dirty="0"/>
              <a:t> </a:t>
            </a:r>
            <a:r>
              <a:rPr lang="ru-RU" sz="900" dirty="0" err="1"/>
              <a:t>жасасуға</a:t>
            </a:r>
            <a:r>
              <a:rPr lang="ru-RU" sz="900" dirty="0"/>
              <a:t> </a:t>
            </a:r>
            <a:r>
              <a:rPr lang="ru-RU" sz="900" dirty="0" err="1"/>
              <a:t>байланысты</a:t>
            </a:r>
            <a:r>
              <a:rPr lang="ru-RU" sz="900" dirty="0"/>
              <a:t> </a:t>
            </a:r>
            <a:r>
              <a:rPr lang="ru-RU" sz="900" dirty="0" err="1"/>
              <a:t>туындайтын</a:t>
            </a:r>
            <a:r>
              <a:rPr lang="ru-RU" sz="900" dirty="0"/>
              <a:t> </a:t>
            </a:r>
            <a:r>
              <a:rPr lang="ru-RU" sz="900" dirty="0" err="1"/>
              <a:t>тәуекелдерді</a:t>
            </a:r>
            <a:r>
              <a:rPr lang="ru-RU" sz="900" dirty="0"/>
              <a:t> </a:t>
            </a:r>
            <a:r>
              <a:rPr lang="ru-RU" sz="900" dirty="0" err="1"/>
              <a:t>түсінетініне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оқиғалардың</a:t>
            </a:r>
            <a:r>
              <a:rPr lang="ru-RU" sz="900" dirty="0"/>
              <a:t> </a:t>
            </a:r>
            <a:r>
              <a:rPr lang="ru-RU" sz="900" dirty="0" err="1"/>
              <a:t>кез</a:t>
            </a:r>
            <a:r>
              <a:rPr lang="ru-RU" sz="900" dirty="0"/>
              <a:t> </a:t>
            </a:r>
            <a:r>
              <a:rPr lang="ru-RU" sz="900" dirty="0" err="1"/>
              <a:t>келген</a:t>
            </a:r>
            <a:r>
              <a:rPr lang="ru-RU" sz="900" dirty="0"/>
              <a:t> </a:t>
            </a:r>
            <a:r>
              <a:rPr lang="ru-RU" sz="900" dirty="0" err="1"/>
              <a:t>өрбуі</a:t>
            </a:r>
            <a:r>
              <a:rPr lang="ru-RU" sz="900" dirty="0"/>
              <a:t> </a:t>
            </a:r>
            <a:r>
              <a:rPr lang="ru-RU" sz="900" dirty="0" err="1"/>
              <a:t>кезінде</a:t>
            </a:r>
            <a:r>
              <a:rPr lang="ru-RU" sz="900" dirty="0"/>
              <a:t> </a:t>
            </a:r>
            <a:r>
              <a:rPr lang="ru-RU" sz="900" dirty="0" err="1"/>
              <a:t>өзіне</a:t>
            </a:r>
            <a:r>
              <a:rPr lang="ru-RU" sz="900" dirty="0"/>
              <a:t> </a:t>
            </a:r>
            <a:r>
              <a:rPr lang="ru-RU" sz="900" dirty="0" err="1"/>
              <a:t>қабылдаған</a:t>
            </a:r>
            <a:r>
              <a:rPr lang="ru-RU" sz="900" dirty="0"/>
              <a:t> </a:t>
            </a:r>
            <a:r>
              <a:rPr lang="ru-RU" sz="900" dirty="0" err="1"/>
              <a:t>міндеттемелерді</a:t>
            </a:r>
            <a:r>
              <a:rPr lang="ru-RU" sz="900" dirty="0"/>
              <a:t> </a:t>
            </a:r>
            <a:r>
              <a:rPr lang="ru-RU" sz="900" dirty="0" err="1"/>
              <a:t>орындау</a:t>
            </a:r>
            <a:r>
              <a:rPr lang="ru-RU" sz="900" dirty="0"/>
              <a:t> </a:t>
            </a:r>
            <a:r>
              <a:rPr lang="ru-RU" sz="900" dirty="0" err="1"/>
              <a:t>үшін</a:t>
            </a:r>
            <a:r>
              <a:rPr lang="ru-RU" sz="900" dirty="0"/>
              <a:t> </a:t>
            </a:r>
            <a:r>
              <a:rPr lang="ru-RU" sz="900" dirty="0" err="1"/>
              <a:t>қажетті</a:t>
            </a:r>
            <a:r>
              <a:rPr lang="ru-RU" sz="900" dirty="0"/>
              <a:t> </a:t>
            </a:r>
            <a:r>
              <a:rPr lang="ru-RU" sz="900" dirty="0" err="1"/>
              <a:t>қаржылық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өзге</a:t>
            </a:r>
            <a:r>
              <a:rPr lang="ru-RU" sz="900" dirty="0"/>
              <a:t> де </a:t>
            </a:r>
            <a:r>
              <a:rPr lang="ru-RU" sz="900" dirty="0" err="1"/>
              <a:t>ресурстары</a:t>
            </a:r>
            <a:r>
              <a:rPr lang="ru-RU" sz="900" dirty="0"/>
              <a:t> бар  </a:t>
            </a:r>
            <a:r>
              <a:rPr lang="ru-RU" sz="900" dirty="0" err="1"/>
              <a:t>екеніне</a:t>
            </a:r>
            <a:r>
              <a:rPr lang="ru-RU" sz="900" dirty="0"/>
              <a:t> </a:t>
            </a:r>
            <a:r>
              <a:rPr lang="ru-RU" sz="900" dirty="0" err="1"/>
              <a:t>көз</a:t>
            </a:r>
            <a:r>
              <a:rPr lang="ru-RU" sz="900" dirty="0"/>
              <a:t> </a:t>
            </a:r>
            <a:r>
              <a:rPr lang="ru-RU" sz="900" dirty="0" err="1"/>
              <a:t>жеткізуі</a:t>
            </a:r>
            <a:r>
              <a:rPr lang="ru-RU" sz="900" dirty="0"/>
              <a:t> </a:t>
            </a:r>
            <a:r>
              <a:rPr lang="ru-RU" sz="900" dirty="0" err="1"/>
              <a:t>қажет</a:t>
            </a:r>
            <a:r>
              <a:rPr lang="ru-RU" dirty="0"/>
              <a:t>.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нарығында</a:t>
            </a:r>
            <a:r>
              <a:rPr lang="ru-RU" sz="900" dirty="0"/>
              <a:t> операция </a:t>
            </a:r>
            <a:r>
              <a:rPr lang="ru-RU" sz="900" dirty="0" err="1"/>
              <a:t>жүргізу</a:t>
            </a:r>
            <a:r>
              <a:rPr lang="ru-RU" sz="900" dirty="0"/>
              <a:t> </a:t>
            </a:r>
            <a:r>
              <a:rPr lang="ru-RU" sz="900" dirty="0" err="1"/>
              <a:t>туралы</a:t>
            </a:r>
            <a:r>
              <a:rPr lang="ru-RU" sz="900" dirty="0"/>
              <a:t> </a:t>
            </a:r>
            <a:r>
              <a:rPr lang="ru-RU" sz="900" dirty="0" err="1"/>
              <a:t>шешім</a:t>
            </a:r>
            <a:r>
              <a:rPr lang="ru-RU" sz="900" dirty="0"/>
              <a:t> </a:t>
            </a:r>
            <a:r>
              <a:rPr lang="ru-RU" sz="900" dirty="0" err="1"/>
              <a:t>қабылдаған</a:t>
            </a:r>
            <a:r>
              <a:rPr lang="ru-RU" sz="900" dirty="0"/>
              <a:t> </a:t>
            </a:r>
            <a:r>
              <a:rPr lang="ru-RU" sz="900" dirty="0" err="1"/>
              <a:t>кезде</a:t>
            </a:r>
            <a:r>
              <a:rPr lang="ru-RU" sz="900" dirty="0"/>
              <a:t>, </a:t>
            </a: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құралдарына</a:t>
            </a:r>
            <a:r>
              <a:rPr lang="ru-RU" sz="900" dirty="0"/>
              <a:t> </a:t>
            </a:r>
            <a:r>
              <a:rPr lang="ru-RU" sz="900" dirty="0" err="1"/>
              <a:t>инвестициялау</a:t>
            </a:r>
            <a:r>
              <a:rPr lang="ru-RU" sz="900" dirty="0"/>
              <a:t> </a:t>
            </a:r>
            <a:r>
              <a:rPr lang="ru-RU" sz="900" dirty="0" err="1"/>
              <a:t>күтілетін</a:t>
            </a:r>
            <a:r>
              <a:rPr lang="ru-RU" sz="900" dirty="0"/>
              <a:t> </a:t>
            </a:r>
            <a:r>
              <a:rPr lang="ru-RU" sz="900" dirty="0" err="1"/>
              <a:t>кірісті</a:t>
            </a:r>
            <a:r>
              <a:rPr lang="ru-RU" sz="900" dirty="0"/>
              <a:t> </a:t>
            </a:r>
            <a:r>
              <a:rPr lang="ru-RU" sz="900" dirty="0" err="1"/>
              <a:t>алмау</a:t>
            </a:r>
            <a:r>
              <a:rPr lang="ru-RU" sz="900" dirty="0"/>
              <a:t>, </a:t>
            </a:r>
            <a:r>
              <a:rPr lang="ru-RU" sz="900" dirty="0" err="1"/>
              <a:t>инвестицияланған</a:t>
            </a:r>
            <a:r>
              <a:rPr lang="ru-RU" sz="900" dirty="0"/>
              <a:t> </a:t>
            </a:r>
            <a:r>
              <a:rPr lang="ru-RU" sz="900" dirty="0" err="1"/>
              <a:t>қаражаттың</a:t>
            </a:r>
            <a:r>
              <a:rPr lang="ru-RU" sz="900" dirty="0"/>
              <a:t> </a:t>
            </a:r>
            <a:r>
              <a:rPr lang="ru-RU" sz="900" dirty="0" err="1"/>
              <a:t>бір</a:t>
            </a:r>
            <a:r>
              <a:rPr lang="ru-RU" sz="900" dirty="0"/>
              <a:t> </a:t>
            </a:r>
            <a:r>
              <a:rPr lang="ru-RU" sz="900" dirty="0" err="1"/>
              <a:t>бөлігін</a:t>
            </a:r>
            <a:r>
              <a:rPr lang="ru-RU" sz="900" dirty="0"/>
              <a:t>, </a:t>
            </a:r>
            <a:r>
              <a:rPr lang="ru-RU" sz="900" dirty="0" err="1"/>
              <a:t>тіпті</a:t>
            </a:r>
            <a:r>
              <a:rPr lang="ru-RU" sz="900" dirty="0"/>
              <a:t> </a:t>
            </a:r>
            <a:r>
              <a:rPr lang="ru-RU" sz="900" dirty="0" err="1"/>
              <a:t>барлығын</a:t>
            </a:r>
            <a:r>
              <a:rPr lang="ru-RU" sz="900" dirty="0"/>
              <a:t> </a:t>
            </a:r>
            <a:r>
              <a:rPr lang="ru-RU" sz="900" dirty="0" err="1"/>
              <a:t>жоғалту</a:t>
            </a:r>
            <a:r>
              <a:rPr lang="ru-RU" sz="900" dirty="0"/>
              <a:t>, </a:t>
            </a:r>
            <a:r>
              <a:rPr lang="ru-RU" sz="900" dirty="0" err="1"/>
              <a:t>ықтимал</a:t>
            </a:r>
            <a:r>
              <a:rPr lang="ru-RU" sz="900" dirty="0"/>
              <a:t> </a:t>
            </a:r>
            <a:r>
              <a:rPr lang="ru-RU" sz="900" dirty="0" err="1"/>
              <a:t>шығыс</a:t>
            </a:r>
            <a:r>
              <a:rPr lang="ru-RU" sz="900" dirty="0"/>
              <a:t> пен </a:t>
            </a:r>
            <a:r>
              <a:rPr lang="ru-RU" sz="900" dirty="0" err="1"/>
              <a:t>шығын</a:t>
            </a:r>
            <a:r>
              <a:rPr lang="ru-RU" sz="900" dirty="0"/>
              <a:t> </a:t>
            </a:r>
            <a:r>
              <a:rPr lang="ru-RU" sz="900" dirty="0" err="1"/>
              <a:t>тәуекелін</a:t>
            </a:r>
            <a:r>
              <a:rPr lang="ru-RU" sz="900" dirty="0"/>
              <a:t> </a:t>
            </a:r>
            <a:r>
              <a:rPr lang="ru-RU" sz="900" dirty="0" err="1"/>
              <a:t>көтеретінін</a:t>
            </a:r>
            <a:r>
              <a:rPr lang="ru-RU" sz="900" dirty="0"/>
              <a:t> </a:t>
            </a:r>
            <a:r>
              <a:rPr lang="ru-RU" sz="900" dirty="0" err="1"/>
              <a:t>ескеру</a:t>
            </a:r>
            <a:r>
              <a:rPr lang="ru-RU" sz="900" dirty="0"/>
              <a:t> </a:t>
            </a:r>
            <a:r>
              <a:rPr lang="ru-RU" sz="900" dirty="0" err="1"/>
              <a:t>қажет</a:t>
            </a:r>
            <a:r>
              <a:rPr lang="ru-RU" sz="900" dirty="0"/>
              <a:t>.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Болжамды</a:t>
            </a:r>
            <a:r>
              <a:rPr lang="ru-RU" sz="900" dirty="0"/>
              <a:t> </a:t>
            </a:r>
            <a:r>
              <a:rPr lang="ru-RU" sz="900" dirty="0" err="1"/>
              <a:t>оң</a:t>
            </a:r>
            <a:r>
              <a:rPr lang="ru-RU" sz="900" dirty="0"/>
              <a:t> </a:t>
            </a:r>
            <a:r>
              <a:rPr lang="ru-RU" sz="900" dirty="0" err="1"/>
              <a:t>кірістілік</a:t>
            </a:r>
            <a:r>
              <a:rPr lang="ru-RU" sz="900" dirty="0"/>
              <a:t> </a:t>
            </a:r>
            <a:r>
              <a:rPr lang="ru-RU" sz="900" dirty="0" err="1"/>
              <a:t>туралы</a:t>
            </a:r>
            <a:r>
              <a:rPr lang="ru-RU" sz="900" dirty="0"/>
              <a:t> </a:t>
            </a:r>
            <a:r>
              <a:rPr lang="ru-RU" sz="900" dirty="0" err="1"/>
              <a:t>ақпарат</a:t>
            </a:r>
            <a:r>
              <a:rPr lang="ru-RU" sz="900" dirty="0"/>
              <a:t> тек </a:t>
            </a:r>
            <a:r>
              <a:rPr lang="ru-RU" sz="900" dirty="0" err="1"/>
              <a:t>болжам</a:t>
            </a:r>
            <a:r>
              <a:rPr lang="ru-RU" sz="900" dirty="0"/>
              <a:t> </a:t>
            </a:r>
            <a:r>
              <a:rPr lang="ru-RU" sz="900" dirty="0" err="1"/>
              <a:t>ретінде</a:t>
            </a:r>
            <a:r>
              <a:rPr lang="ru-RU" sz="900" dirty="0"/>
              <a:t> </a:t>
            </a:r>
            <a:r>
              <a:rPr lang="ru-RU" sz="900" dirty="0" err="1"/>
              <a:t>ғана</a:t>
            </a:r>
            <a:r>
              <a:rPr lang="ru-RU" sz="900" dirty="0"/>
              <a:t> </a:t>
            </a:r>
            <a:r>
              <a:rPr lang="ru-RU" sz="900" dirty="0" err="1"/>
              <a:t>бағалануы</a:t>
            </a:r>
            <a:r>
              <a:rPr lang="ru-RU" sz="900" dirty="0"/>
              <a:t> </a:t>
            </a:r>
            <a:r>
              <a:rPr lang="ru-RU" sz="900" dirty="0" err="1"/>
              <a:t>мүмкін</a:t>
            </a:r>
            <a:r>
              <a:rPr lang="ru-RU" sz="900" dirty="0"/>
              <a:t>. </a:t>
            </a:r>
            <a:r>
              <a:rPr lang="ru-RU" sz="900" dirty="0" err="1"/>
              <a:t>Инвестициялық</a:t>
            </a:r>
            <a:r>
              <a:rPr lang="ru-RU" sz="900" dirty="0"/>
              <a:t> </a:t>
            </a:r>
            <a:r>
              <a:rPr lang="ru-RU" sz="900" dirty="0" err="1"/>
              <a:t>қызметт</a:t>
            </a:r>
            <a:r>
              <a:rPr lang="en-US" sz="900" dirty="0" err="1"/>
              <a:t>i</a:t>
            </a:r>
            <a:r>
              <a:rPr lang="ru-RU" sz="900" dirty="0"/>
              <a:t>ң </a:t>
            </a:r>
            <a:r>
              <a:rPr lang="ru-RU" sz="900" dirty="0" err="1"/>
              <a:t>бұрынғы</a:t>
            </a:r>
            <a:r>
              <a:rPr lang="ru-RU" sz="900" dirty="0"/>
              <a:t> </a:t>
            </a:r>
            <a:r>
              <a:rPr lang="ru-RU" sz="900" dirty="0" err="1"/>
              <a:t>нәтижесі</a:t>
            </a:r>
            <a:r>
              <a:rPr lang="ru-RU" sz="900" dirty="0"/>
              <a:t> </a:t>
            </a:r>
            <a:r>
              <a:rPr lang="ru-RU" sz="900" dirty="0" err="1"/>
              <a:t>болашақтағы</a:t>
            </a:r>
            <a:r>
              <a:rPr lang="ru-RU" sz="900" dirty="0"/>
              <a:t> </a:t>
            </a:r>
            <a:r>
              <a:rPr lang="ru-RU" sz="900" dirty="0" err="1"/>
              <a:t>нәтижен</a:t>
            </a:r>
            <a:r>
              <a:rPr lang="en-US" sz="900" dirty="0" err="1"/>
              <a:t>i</a:t>
            </a:r>
            <a:r>
              <a:rPr lang="en-US" sz="900" dirty="0"/>
              <a:t> </a:t>
            </a:r>
            <a:r>
              <a:rPr lang="ru-RU" sz="900" dirty="0" err="1"/>
              <a:t>айқындамайды</a:t>
            </a:r>
            <a:r>
              <a:rPr lang="ru-RU" sz="900" dirty="0"/>
              <a:t>, ал </a:t>
            </a:r>
            <a:r>
              <a:rPr lang="ru-RU" sz="900" dirty="0" err="1"/>
              <a:t>активтерд</a:t>
            </a:r>
            <a:r>
              <a:rPr lang="en-US" sz="900" dirty="0" err="1"/>
              <a:t>i</a:t>
            </a:r>
            <a:r>
              <a:rPr lang="ru-RU" sz="900" dirty="0"/>
              <a:t>ң </a:t>
            </a:r>
            <a:r>
              <a:rPr lang="ru-RU" sz="900" dirty="0" err="1"/>
              <a:t>құны</a:t>
            </a:r>
            <a:r>
              <a:rPr lang="ru-RU" sz="900" dirty="0"/>
              <a:t> </a:t>
            </a:r>
            <a:r>
              <a:rPr lang="ru-RU" sz="900" dirty="0" err="1"/>
              <a:t>көтерілуі</a:t>
            </a:r>
            <a:r>
              <a:rPr lang="ru-RU" sz="900" dirty="0"/>
              <a:t> де, </a:t>
            </a:r>
            <a:r>
              <a:rPr lang="ru-RU" sz="900" dirty="0" err="1"/>
              <a:t>түсуі</a:t>
            </a:r>
            <a:r>
              <a:rPr lang="ru-RU" sz="900" dirty="0"/>
              <a:t> де </a:t>
            </a:r>
            <a:r>
              <a:rPr lang="ru-RU" sz="900" dirty="0" err="1"/>
              <a:t>мүмк</a:t>
            </a:r>
            <a:r>
              <a:rPr lang="en-US" sz="900" dirty="0" err="1"/>
              <a:t>i</a:t>
            </a:r>
            <a:r>
              <a:rPr lang="ru-RU" sz="900" dirty="0"/>
              <a:t>н. </a:t>
            </a:r>
            <a:r>
              <a:rPr lang="ru-RU" sz="900" dirty="0" err="1"/>
              <a:t>Шетел</a:t>
            </a:r>
            <a:r>
              <a:rPr lang="ru-RU" sz="900" dirty="0"/>
              <a:t> </a:t>
            </a:r>
            <a:r>
              <a:rPr lang="ru-RU" sz="900" dirty="0" err="1"/>
              <a:t>валютасын</a:t>
            </a:r>
            <a:r>
              <a:rPr lang="ru-RU" sz="900" dirty="0"/>
              <a:t> </a:t>
            </a:r>
            <a:r>
              <a:rPr lang="ru-RU" sz="900" dirty="0" err="1"/>
              <a:t>айырбастау</a:t>
            </a:r>
            <a:r>
              <a:rPr lang="ru-RU" sz="900" dirty="0"/>
              <a:t> </a:t>
            </a:r>
            <a:r>
              <a:rPr lang="ru-RU" sz="900" dirty="0" err="1"/>
              <a:t>бағамының</a:t>
            </a:r>
            <a:r>
              <a:rPr lang="ru-RU" sz="900" dirty="0"/>
              <a:t> </a:t>
            </a:r>
            <a:r>
              <a:rPr lang="ru-RU" sz="900" dirty="0" err="1"/>
              <a:t>өзгеруі</a:t>
            </a:r>
            <a:r>
              <a:rPr lang="ru-RU" sz="900" dirty="0"/>
              <a:t> </a:t>
            </a:r>
            <a:r>
              <a:rPr lang="ru-RU" sz="900" dirty="0" err="1"/>
              <a:t>инвестициялар</a:t>
            </a:r>
            <a:r>
              <a:rPr lang="ru-RU" sz="900" dirty="0"/>
              <a:t> </a:t>
            </a:r>
            <a:r>
              <a:rPr lang="ru-RU" sz="900" dirty="0" err="1"/>
              <a:t>құнының</a:t>
            </a:r>
            <a:r>
              <a:rPr lang="ru-RU" sz="900" dirty="0"/>
              <a:t> </a:t>
            </a:r>
            <a:r>
              <a:rPr lang="ru-RU" sz="900" dirty="0" err="1"/>
              <a:t>азаюына</a:t>
            </a:r>
            <a:r>
              <a:rPr lang="ru-RU" sz="900" dirty="0"/>
              <a:t> </a:t>
            </a:r>
            <a:r>
              <a:rPr lang="ru-RU" sz="900" dirty="0" err="1"/>
              <a:t>немесе</a:t>
            </a:r>
            <a:r>
              <a:rPr lang="ru-RU" sz="900" dirty="0"/>
              <a:t> </a:t>
            </a:r>
            <a:r>
              <a:rPr lang="ru-RU" sz="900" dirty="0" err="1"/>
              <a:t>ұлғаюына</a:t>
            </a:r>
            <a:r>
              <a:rPr lang="ru-RU" sz="900" dirty="0"/>
              <a:t> </a:t>
            </a:r>
            <a:r>
              <a:rPr lang="ru-RU" sz="900" dirty="0" err="1"/>
              <a:t>әкелуі</a:t>
            </a:r>
            <a:r>
              <a:rPr lang="ru-RU" sz="900" dirty="0"/>
              <a:t> </a:t>
            </a:r>
            <a:r>
              <a:rPr lang="ru-RU" sz="900" dirty="0" err="1"/>
              <a:t>мүмкін</a:t>
            </a:r>
            <a:r>
              <a:rPr lang="ru-RU" sz="900" dirty="0"/>
              <a:t>. </a:t>
            </a:r>
            <a:r>
              <a:rPr lang="en-US" sz="900" dirty="0"/>
              <a:t>BCC Invest </a:t>
            </a:r>
            <a:r>
              <a:rPr lang="ru-RU" sz="900" dirty="0" err="1"/>
              <a:t>ұсынатын</a:t>
            </a:r>
            <a:r>
              <a:rPr lang="ru-RU" sz="900" dirty="0"/>
              <a:t> </a:t>
            </a:r>
            <a:r>
              <a:rPr lang="ru-RU" sz="900" dirty="0" err="1"/>
              <a:t>ақпаратты</a:t>
            </a:r>
            <a:r>
              <a:rPr lang="ru-RU" sz="900" dirty="0"/>
              <a:t> </a:t>
            </a:r>
            <a:r>
              <a:rPr lang="ru-RU" sz="900" dirty="0" err="1"/>
              <a:t>пайдалану</a:t>
            </a:r>
            <a:r>
              <a:rPr lang="ru-RU" sz="900" dirty="0"/>
              <a:t> </a:t>
            </a:r>
            <a:r>
              <a:rPr lang="ru-RU" sz="900" dirty="0" err="1"/>
              <a:t>негізінде</a:t>
            </a:r>
            <a:r>
              <a:rPr lang="ru-RU" sz="900" dirty="0"/>
              <a:t> клиент </a:t>
            </a:r>
            <a:r>
              <a:rPr lang="ru-RU" sz="900" dirty="0" err="1"/>
              <a:t>алуы</a:t>
            </a:r>
            <a:r>
              <a:rPr lang="ru-RU" sz="900" dirty="0"/>
              <a:t> </a:t>
            </a:r>
            <a:r>
              <a:rPr lang="ru-RU" sz="900" dirty="0" err="1"/>
              <a:t>мүмкін</a:t>
            </a:r>
            <a:r>
              <a:rPr lang="ru-RU" sz="900" dirty="0"/>
              <a:t> </a:t>
            </a:r>
            <a:r>
              <a:rPr lang="ru-RU" sz="900" dirty="0" err="1"/>
              <a:t>қаржылық</a:t>
            </a:r>
            <a:r>
              <a:rPr lang="ru-RU" sz="900" dirty="0"/>
              <a:t> </a:t>
            </a:r>
            <a:r>
              <a:rPr lang="ru-RU" sz="900" dirty="0" err="1"/>
              <a:t>нәтижеге</a:t>
            </a:r>
            <a:r>
              <a:rPr lang="ru-RU" sz="900" dirty="0"/>
              <a:t> </a:t>
            </a:r>
            <a:r>
              <a:rPr lang="ru-RU" sz="900" dirty="0" err="1"/>
              <a:t>қатысты</a:t>
            </a:r>
            <a:r>
              <a:rPr lang="ru-RU" sz="900" dirty="0"/>
              <a:t> </a:t>
            </a:r>
            <a:r>
              <a:rPr lang="ru-RU" sz="900" dirty="0" err="1"/>
              <a:t>кепілдік</a:t>
            </a:r>
            <a:r>
              <a:rPr lang="ru-RU" sz="900" dirty="0"/>
              <a:t> </a:t>
            </a:r>
            <a:r>
              <a:rPr lang="ru-RU" sz="900" dirty="0" err="1"/>
              <a:t>немесе</a:t>
            </a:r>
            <a:r>
              <a:rPr lang="ru-RU" sz="900" dirty="0"/>
              <a:t> </a:t>
            </a:r>
            <a:r>
              <a:rPr lang="ru-RU" sz="900" dirty="0" err="1"/>
              <a:t>растама</a:t>
            </a:r>
            <a:r>
              <a:rPr lang="ru-RU" sz="900" dirty="0"/>
              <a:t> </a:t>
            </a:r>
            <a:r>
              <a:rPr lang="ru-RU" sz="900" dirty="0" err="1"/>
              <a:t>бермейді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қандай</a:t>
            </a:r>
            <a:r>
              <a:rPr lang="ru-RU" sz="900" dirty="0"/>
              <a:t> да </a:t>
            </a:r>
            <a:r>
              <a:rPr lang="ru-RU" sz="900" dirty="0" err="1"/>
              <a:t>бір</a:t>
            </a:r>
            <a:r>
              <a:rPr lang="ru-RU" sz="900" dirty="0"/>
              <a:t> </a:t>
            </a:r>
            <a:r>
              <a:rPr lang="ru-RU" sz="900" dirty="0" err="1"/>
              <a:t>жауапкершілік</a:t>
            </a:r>
            <a:r>
              <a:rPr lang="ru-RU" sz="900" dirty="0"/>
              <a:t> </a:t>
            </a:r>
            <a:r>
              <a:rPr lang="ru-RU" sz="900" dirty="0" err="1"/>
              <a:t>алмайды</a:t>
            </a:r>
            <a:r>
              <a:rPr lang="ru-RU" dirty="0"/>
              <a:t>.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endParaRPr lang="ru-RU" dirty="0"/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нарығын</a:t>
            </a:r>
            <a:r>
              <a:rPr lang="ru-RU" dirty="0"/>
              <a:t> </a:t>
            </a:r>
            <a:r>
              <a:rPr lang="ru-RU" dirty="0" err="1"/>
              <a:t>реттеу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агенттігі</a:t>
            </a:r>
            <a:r>
              <a:rPr lang="ru-RU" dirty="0"/>
              <a:t>.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Бағалы</a:t>
            </a:r>
            <a:r>
              <a:rPr lang="ru-RU" sz="900" dirty="0"/>
              <a:t> </a:t>
            </a:r>
            <a:r>
              <a:rPr lang="ru-RU" sz="900" dirty="0" err="1"/>
              <a:t>қағаздар</a:t>
            </a:r>
            <a:r>
              <a:rPr lang="ru-RU" sz="900" dirty="0"/>
              <a:t> </a:t>
            </a:r>
            <a:r>
              <a:rPr lang="ru-RU" sz="900" dirty="0" err="1"/>
              <a:t>нарығында</a:t>
            </a:r>
            <a:r>
              <a:rPr lang="ru-RU" sz="900" dirty="0"/>
              <a:t>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қызметті</a:t>
            </a:r>
            <a:r>
              <a:rPr lang="ru-RU" sz="900" dirty="0"/>
              <a:t> </a:t>
            </a:r>
            <a:r>
              <a:rPr lang="ru-RU" sz="900" dirty="0" err="1"/>
              <a:t>жүзеге</a:t>
            </a:r>
            <a:r>
              <a:rPr lang="ru-RU" sz="900" dirty="0"/>
              <a:t> </a:t>
            </a:r>
            <a:r>
              <a:rPr lang="ru-RU" sz="900" dirty="0" err="1"/>
              <a:t>асыруға</a:t>
            </a:r>
            <a:r>
              <a:rPr lang="ru-RU" sz="900" dirty="0"/>
              <a:t> </a:t>
            </a:r>
            <a:r>
              <a:rPr lang="ru-RU" sz="900" dirty="0" err="1"/>
              <a:t>берілген</a:t>
            </a:r>
            <a:endParaRPr lang="ru-RU" sz="900" dirty="0"/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/>
              <a:t>10.07.2018 </a:t>
            </a:r>
            <a:r>
              <a:rPr lang="ru-RU" sz="900" dirty="0" err="1"/>
              <a:t>жылғы</a:t>
            </a:r>
            <a:r>
              <a:rPr lang="ru-RU" sz="900" dirty="0"/>
              <a:t> № 3.2.235/12 </a:t>
            </a:r>
            <a:r>
              <a:rPr lang="ru-RU" sz="900" dirty="0" err="1"/>
              <a:t>мемлекеттік</a:t>
            </a:r>
            <a:r>
              <a:rPr lang="ru-RU" sz="900" dirty="0"/>
              <a:t> лицензия</a:t>
            </a:r>
            <a:r>
              <a:rPr dirty="0"/>
              <a:t>.</a:t>
            </a:r>
          </a:p>
        </p:txBody>
      </p:sp>
      <p:pic>
        <p:nvPicPr>
          <p:cNvPr id="246" name="Group-2.png" descr="Group-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0167" y="343587"/>
            <a:ext cx="1708690" cy="4403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4520</TotalTime>
  <Words>1207</Words>
  <Application>Microsoft Office PowerPoint</Application>
  <PresentationFormat>Произвольный</PresentationFormat>
  <Paragraphs>110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Montserrat</vt:lpstr>
      <vt:lpstr>Montserrat Regular</vt:lpstr>
      <vt:lpstr>Office Theme</vt:lpstr>
      <vt:lpstr>Апталық  шолу </vt:lpstr>
      <vt:lpstr>Аптаның негізгі тақыраптары</vt:lpstr>
      <vt:lpstr>Презентация PowerPoint</vt:lpstr>
      <vt:lpstr>Презентация PowerPoint</vt:lpstr>
      <vt:lpstr>Презентация PowerPoint</vt:lpstr>
      <vt:lpstr>Презентация PowerPoint</vt:lpstr>
      <vt:lpstr>Маңызды ақпарат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Еженедельный обзор</dc:title>
  <dc:creator>Алдияр Ануарбеков</dc:creator>
  <cp:lastModifiedBy>Жанар Оспанова</cp:lastModifiedBy>
  <cp:revision>149</cp:revision>
  <dcterms:modified xsi:type="dcterms:W3CDTF">2025-08-27T08:02:16Z</dcterms:modified>
</cp:coreProperties>
</file>